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4"/>
  </p:notesMasterIdLst>
  <p:handoutMasterIdLst>
    <p:handoutMasterId r:id="rId15"/>
  </p:handoutMasterIdLst>
  <p:sldIdLst>
    <p:sldId id="283" r:id="rId3"/>
    <p:sldId id="411" r:id="rId4"/>
    <p:sldId id="301" r:id="rId5"/>
    <p:sldId id="413" r:id="rId6"/>
    <p:sldId id="397" r:id="rId7"/>
    <p:sldId id="338" r:id="rId8"/>
    <p:sldId id="356" r:id="rId9"/>
    <p:sldId id="399" r:id="rId10"/>
    <p:sldId id="410" r:id="rId11"/>
    <p:sldId id="409" r:id="rId12"/>
    <p:sldId id="387" r:id="rId13"/>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CBD6"/>
    <a:srgbClr val="3C3C3B"/>
    <a:srgbClr val="A8A8A7"/>
    <a:srgbClr val="C0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86425" autoAdjust="0"/>
  </p:normalViewPr>
  <p:slideViewPr>
    <p:cSldViewPr>
      <p:cViewPr varScale="1">
        <p:scale>
          <a:sx n="113" d="100"/>
          <a:sy n="113" d="100"/>
        </p:scale>
        <p:origin x="1520"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90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570E5B-868D-4742-862D-CDB64426AC95}" type="datetimeFigureOut">
              <a:rPr lang="fr-FR" smtClean="0"/>
              <a:t>06/04/2020</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1971600" y="8685213"/>
            <a:ext cx="2971800" cy="457200"/>
          </a:xfrm>
          <a:prstGeom prst="rect">
            <a:avLst/>
          </a:prstGeom>
        </p:spPr>
        <p:txBody>
          <a:bodyPr vert="horz" lIns="91440" tIns="45720" rIns="91440" bIns="45720" rtlCol="0" anchor="b"/>
          <a:lstStyle>
            <a:lvl1pPr algn="r">
              <a:defRPr sz="1200"/>
            </a:lvl1pPr>
          </a:lstStyle>
          <a:p>
            <a:fld id="{1F23C311-4226-4001-8184-C7B3E54B2BCF}" type="slidenum">
              <a:rPr lang="fr-FR" smtClean="0"/>
              <a:t>‹#›</a:t>
            </a:fld>
            <a:endParaRPr lang="fr-FR" dirty="0"/>
          </a:p>
        </p:txBody>
      </p:sp>
    </p:spTree>
    <p:extLst>
      <p:ext uri="{BB962C8B-B14F-4D97-AF65-F5344CB8AC3E}">
        <p14:creationId xmlns:p14="http://schemas.microsoft.com/office/powerpoint/2010/main" val="343398068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10643-BC11-1347-8A68-BC15B0ABAFB6}" type="datetimeFigureOut">
              <a:rPr lang="en-US" smtClean="0"/>
              <a:t>4/6/20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F9A6B-C21E-124A-AE78-58927A71E944}" type="slidenum">
              <a:rPr lang="en-US" smtClean="0"/>
              <a:t>‹#›</a:t>
            </a:fld>
            <a:endParaRPr lang="en-US"/>
          </a:p>
        </p:txBody>
      </p:sp>
    </p:spTree>
    <p:extLst>
      <p:ext uri="{BB962C8B-B14F-4D97-AF65-F5344CB8AC3E}">
        <p14:creationId xmlns:p14="http://schemas.microsoft.com/office/powerpoint/2010/main" val="2574517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211960" y="1635646"/>
            <a:ext cx="4583428" cy="1799140"/>
          </a:xfrm>
          <a:prstGeom prst="rect">
            <a:avLst/>
          </a:prstGeom>
        </p:spPr>
      </p:pic>
      <p:sp>
        <p:nvSpPr>
          <p:cNvPr id="9" name="Rectangle 8"/>
          <p:cNvSpPr/>
          <p:nvPr userDrawn="1"/>
        </p:nvSpPr>
        <p:spPr>
          <a:xfrm>
            <a:off x="0" y="0"/>
            <a:ext cx="3779912"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userDrawn="1"/>
        </p:nvCxnSpPr>
        <p:spPr>
          <a:xfrm>
            <a:off x="3779912"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11" name="Rectangle 10"/>
          <p:cNvSpPr/>
          <p:nvPr userDrawn="1"/>
        </p:nvSpPr>
        <p:spPr>
          <a:xfrm>
            <a:off x="747056" y="2175176"/>
            <a:ext cx="72008" cy="720080"/>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7060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signature 3">
    <p:spTree>
      <p:nvGrpSpPr>
        <p:cNvPr id="1" name=""/>
        <p:cNvGrpSpPr/>
        <p:nvPr/>
      </p:nvGrpSpPr>
      <p:grpSpPr>
        <a:xfrm>
          <a:off x="0" y="0"/>
          <a:ext cx="0" cy="0"/>
          <a:chOff x="0" y="0"/>
          <a:chExt cx="0" cy="0"/>
        </a:xfrm>
      </p:grpSpPr>
      <p:sp>
        <p:nvSpPr>
          <p:cNvPr id="5" name="Rectangle 4"/>
          <p:cNvSpPr/>
          <p:nvPr userDrawn="1"/>
        </p:nvSpPr>
        <p:spPr>
          <a:xfrm>
            <a:off x="0" y="0"/>
            <a:ext cx="1875108" cy="5143500"/>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p:cNvCxnSpPr/>
          <p:nvPr userDrawn="1"/>
        </p:nvCxnSpPr>
        <p:spPr>
          <a:xfrm>
            <a:off x="1875108" y="0"/>
            <a:ext cx="0" cy="514350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3773" y="4515966"/>
            <a:ext cx="1467562" cy="576064"/>
          </a:xfrm>
          <a:prstGeom prst="rect">
            <a:avLst/>
          </a:prstGeom>
        </p:spPr>
      </p:pic>
    </p:spTree>
    <p:extLst>
      <p:ext uri="{BB962C8B-B14F-4D97-AF65-F5344CB8AC3E}">
        <p14:creationId xmlns:p14="http://schemas.microsoft.com/office/powerpoint/2010/main" val="71820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signature 4">
    <p:spTree>
      <p:nvGrpSpPr>
        <p:cNvPr id="1" name=""/>
        <p:cNvGrpSpPr/>
        <p:nvPr/>
      </p:nvGrpSpPr>
      <p:grpSpPr>
        <a:xfrm>
          <a:off x="0" y="0"/>
          <a:ext cx="0" cy="0"/>
          <a:chOff x="0" y="0"/>
          <a:chExt cx="0" cy="0"/>
        </a:xfrm>
      </p:grpSpPr>
      <p:sp>
        <p:nvSpPr>
          <p:cNvPr id="3" name="Rectangle 2"/>
          <p:cNvSpPr/>
          <p:nvPr userDrawn="1"/>
        </p:nvSpPr>
        <p:spPr>
          <a:xfrm>
            <a:off x="0" y="0"/>
            <a:ext cx="1875108" cy="5143500"/>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3773" y="4515966"/>
            <a:ext cx="1467562" cy="576064"/>
          </a:xfrm>
          <a:prstGeom prst="rect">
            <a:avLst/>
          </a:prstGeom>
        </p:spPr>
      </p:pic>
    </p:spTree>
    <p:extLst>
      <p:ext uri="{BB962C8B-B14F-4D97-AF65-F5344CB8AC3E}">
        <p14:creationId xmlns:p14="http://schemas.microsoft.com/office/powerpoint/2010/main" val="50536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end">
    <p:spTree>
      <p:nvGrpSpPr>
        <p:cNvPr id="1" name=""/>
        <p:cNvGrpSpPr/>
        <p:nvPr/>
      </p:nvGrpSpPr>
      <p:grpSpPr>
        <a:xfrm>
          <a:off x="0" y="0"/>
          <a:ext cx="0" cy="0"/>
          <a:chOff x="0" y="0"/>
          <a:chExt cx="0" cy="0"/>
        </a:xfrm>
      </p:grpSpPr>
      <p:sp>
        <p:nvSpPr>
          <p:cNvPr id="3" name="Rectangle 2"/>
          <p:cNvSpPr/>
          <p:nvPr userDrawn="1"/>
        </p:nvSpPr>
        <p:spPr>
          <a:xfrm>
            <a:off x="0" y="0"/>
            <a:ext cx="9144000" cy="4443958"/>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
        <p:nvSpPr>
          <p:cNvPr id="6" name="ZoneTexte 5"/>
          <p:cNvSpPr txBox="1"/>
          <p:nvPr userDrawn="1"/>
        </p:nvSpPr>
        <p:spPr>
          <a:xfrm>
            <a:off x="3719875" y="4587974"/>
            <a:ext cx="1704249" cy="338554"/>
          </a:xfrm>
          <a:prstGeom prst="rect">
            <a:avLst/>
          </a:prstGeom>
          <a:noFill/>
        </p:spPr>
        <p:txBody>
          <a:bodyPr wrap="none" rtlCol="0">
            <a:spAutoFit/>
          </a:bodyPr>
          <a:lstStyle/>
          <a:p>
            <a:pPr algn="ctr"/>
            <a:r>
              <a:rPr lang="en-HK" sz="1600" dirty="0">
                <a:solidFill>
                  <a:srgbClr val="3C3C3B"/>
                </a:solidFill>
                <a:latin typeface="Frutiger55Roman" panose="020B0500000000000000" pitchFamily="34" charset="0"/>
              </a:rPr>
              <a:t>www.unikeys.io</a:t>
            </a:r>
            <a:endParaRPr lang="fr-FR" sz="1600" dirty="0">
              <a:solidFill>
                <a:srgbClr val="3C3C3B"/>
              </a:solidFill>
              <a:latin typeface="Frutiger55Roman" panose="020B0500000000000000" pitchFamily="34" charset="0"/>
            </a:endParaRPr>
          </a:p>
        </p:txBody>
      </p:sp>
      <p:cxnSp>
        <p:nvCxnSpPr>
          <p:cNvPr id="7" name="Connecteur droit 6"/>
          <p:cNvCxnSpPr/>
          <p:nvPr userDrawn="1"/>
        </p:nvCxnSpPr>
        <p:spPr>
          <a:xfrm>
            <a:off x="0" y="4443958"/>
            <a:ext cx="9144000" cy="0"/>
          </a:xfrm>
          <a:prstGeom prst="line">
            <a:avLst/>
          </a:prstGeom>
          <a:ln w="12700">
            <a:solidFill>
              <a:srgbClr val="C00D0D"/>
            </a:solidFill>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498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end 2">
    <p:spTree>
      <p:nvGrpSpPr>
        <p:cNvPr id="1" name=""/>
        <p:cNvGrpSpPr/>
        <p:nvPr/>
      </p:nvGrpSpPr>
      <p:grpSpPr>
        <a:xfrm>
          <a:off x="0" y="0"/>
          <a:ext cx="0" cy="0"/>
          <a:chOff x="0" y="0"/>
          <a:chExt cx="0" cy="0"/>
        </a:xfrm>
      </p:grpSpPr>
      <p:sp>
        <p:nvSpPr>
          <p:cNvPr id="3" name="Rectangle 2"/>
          <p:cNvSpPr/>
          <p:nvPr userDrawn="1"/>
        </p:nvSpPr>
        <p:spPr>
          <a:xfrm>
            <a:off x="0" y="0"/>
            <a:ext cx="9144000" cy="4443958"/>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
        <p:nvSpPr>
          <p:cNvPr id="5" name="ZoneTexte 4"/>
          <p:cNvSpPr txBox="1"/>
          <p:nvPr userDrawn="1"/>
        </p:nvSpPr>
        <p:spPr>
          <a:xfrm>
            <a:off x="3719875" y="4587974"/>
            <a:ext cx="1704249" cy="338554"/>
          </a:xfrm>
          <a:prstGeom prst="rect">
            <a:avLst/>
          </a:prstGeom>
          <a:noFill/>
        </p:spPr>
        <p:txBody>
          <a:bodyPr wrap="none" rtlCol="0">
            <a:spAutoFit/>
          </a:bodyPr>
          <a:lstStyle/>
          <a:p>
            <a:pPr algn="ctr"/>
            <a:r>
              <a:rPr lang="en-HK" sz="1600" dirty="0">
                <a:solidFill>
                  <a:srgbClr val="3C3C3B"/>
                </a:solidFill>
                <a:latin typeface="Frutiger55Roman" panose="020B0500000000000000" pitchFamily="34" charset="0"/>
              </a:rPr>
              <a:t>www.unikeys.io</a:t>
            </a:r>
            <a:endParaRPr lang="fr-FR" sz="1600" dirty="0">
              <a:solidFill>
                <a:srgbClr val="3C3C3B"/>
              </a:solidFill>
              <a:latin typeface="Frutiger55Roman" panose="020B0500000000000000" pitchFamily="34" charset="0"/>
            </a:endParaRPr>
          </a:p>
        </p:txBody>
      </p:sp>
      <p:cxnSp>
        <p:nvCxnSpPr>
          <p:cNvPr id="6" name="Connecteur droit 5"/>
          <p:cNvCxnSpPr/>
          <p:nvPr userDrawn="1"/>
        </p:nvCxnSpPr>
        <p:spPr>
          <a:xfrm>
            <a:off x="0" y="4443958"/>
            <a:ext cx="9144000" cy="0"/>
          </a:xfrm>
          <a:prstGeom prst="line">
            <a:avLst/>
          </a:prstGeom>
          <a:ln w="12700">
            <a:solidFill>
              <a:srgbClr val="C00D0D"/>
            </a:solidFill>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50894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34EE-E7BD-ED4B-A717-D4B59E24BF5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AB48B-5A17-9948-B507-D7BCE54819C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A1A5-0033-C245-A976-37F99C8BB2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5CA0C9-FA39-5448-8182-A1D995225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75E73-EE5E-F24E-9660-DB76FB023C50}"/>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156435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4D57-4FF2-E843-8259-4793D78B2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AEC4F8-FFE2-8F4B-A1C4-DF34D91F26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554AF-D563-AF4C-A479-BA49FFC144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AB87B5-CEC3-654C-B351-ABB0DAD4B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93C0E-9ACA-234A-92D5-AD546F86CC14}"/>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9813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ACDF-455F-F347-8DF1-ADA1DDF0716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A05D2-D2E6-7B46-AE15-33C7378D42D5}"/>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E56A08-1605-6A4A-AE7A-61B0D67F9C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307417-D6E3-8249-973D-865D18315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534FF-F373-2F4D-B8D8-0C5D8162483A}"/>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85772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D295-5517-C54B-A278-0304AF177E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7C1F23-65CB-B640-BEA6-3E39EE9155C6}"/>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351A29-AAB3-B643-B81E-D14CC04D8B56}"/>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34E1F-C0A5-3547-8BB8-DE9000ABFB2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C827DE7-ECCC-984F-A36C-0E28661CD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A6154-147B-174A-B77B-BFA36A85E1B9}"/>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52940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38E6-8FC0-D946-880B-8AA8CAC82F47}"/>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4BFF41-8A9F-2648-ACB3-B15FE9F831A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9DE8EC-30A0-5446-AD95-2A336171D1E8}"/>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71B48-D4C0-A447-99B7-28610C13E90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4DD9C8-5866-664B-ABF8-F19ADE907B86}"/>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5E971-B618-8A4F-8BF6-6DD59091F71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91C846-9B8B-184D-9094-7F263A2FD6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433DA6-2E70-0041-BA9B-A8BB9296F2DB}"/>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944802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242A-A80A-1044-8A99-20C96CBAB7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0BB24B-8DFA-C94C-94CA-9B69CC6D9B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FB12ED6-0F31-F447-8276-E1D6EB0D7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6BC7A-9410-DF4F-BD3E-7DDCF73EF1D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27365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Tree>
    <p:extLst>
      <p:ext uri="{BB962C8B-B14F-4D97-AF65-F5344CB8AC3E}">
        <p14:creationId xmlns:p14="http://schemas.microsoft.com/office/powerpoint/2010/main" val="1942002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DEC81-6957-2345-8BCF-360F6C8D200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26104A9-6F55-4C4E-864D-9AC11E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52D96-94C8-304C-A405-9A3227C9D3FE}"/>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06205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003E-F391-B441-ABB1-EE0FABDA3AE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4D543-7D82-3845-A37C-62B6D31517C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4BF67-EA75-B240-AC23-DCC7FEA2EAF3}"/>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5B6C44-6BBD-1844-9837-4A9203CDE09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2EAC1B-1F44-FE45-9ADE-AE2CE2680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F594A-001F-5443-8069-F7895AE59A5C}"/>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490155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5EF7-8617-124F-9499-B0F550FC449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3BF9DB-3C85-AE4F-A1B1-010238E5E0C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4BECE-B24E-9D44-87F2-6E211A167C6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B8565F-D515-C24E-A7F6-E6372C344DC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15E275D-8B44-924C-8B95-514439846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55CD7-F41B-7F4A-BB25-67EAC549608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182420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45C3-0801-1E4C-827C-AC036871D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C515-9E67-A841-AD4C-5C109D7B14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3A4E3-D5EA-6546-B9AF-4D87128074A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A96BDB-687C-9D40-8100-D446A16EB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39227-AB11-524F-A349-9DD567B6966D}"/>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4081397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377BDB-7C07-FA4E-BB85-ED44487BD8B4}"/>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0D742-AA5C-CF49-B8B8-BB386415EC11}"/>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BC455-C140-7F45-8BBF-86946138D9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3CE0E7-3F29-0648-883B-1A6504438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7F4E-3688-8D43-BA23-2EE172BD948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106546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483768" y="1347614"/>
            <a:ext cx="6050990" cy="2375204"/>
          </a:xfrm>
          <a:prstGeom prst="rect">
            <a:avLst/>
          </a:prstGeom>
        </p:spPr>
      </p:pic>
      <p:sp>
        <p:nvSpPr>
          <p:cNvPr id="4" name="Rectangle 3"/>
          <p:cNvSpPr/>
          <p:nvPr userDrawn="1"/>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6920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3" name="Rectangle 2"/>
          <p:cNvSpPr/>
          <p:nvPr userDrawn="1"/>
        </p:nvSpPr>
        <p:spPr>
          <a:xfrm>
            <a:off x="0" y="0"/>
            <a:ext cx="9144000" cy="843558"/>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p:cNvCxnSpPr/>
          <p:nvPr userDrawn="1"/>
        </p:nvCxnSpPr>
        <p:spPr>
          <a:xfrm>
            <a:off x="0" y="843558"/>
            <a:ext cx="9144000" cy="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7" name="Rectangle 6"/>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48872" y="4525577"/>
            <a:ext cx="1259632" cy="494445"/>
          </a:xfrm>
          <a:prstGeom prst="rect">
            <a:avLst/>
          </a:prstGeom>
        </p:spPr>
      </p:pic>
      <p:sp>
        <p:nvSpPr>
          <p:cNvPr id="6" name="Slide Number Placeholder 5">
            <a:extLst>
              <a:ext uri="{FF2B5EF4-FFF2-40B4-BE49-F238E27FC236}">
                <a16:creationId xmlns:a16="http://schemas.microsoft.com/office/drawing/2014/main" id="{3B6B341B-1395-724F-BC80-DE229D4BA9C8}"/>
              </a:ext>
            </a:extLst>
          </p:cNvPr>
          <p:cNvSpPr>
            <a:spLocks noGrp="1"/>
          </p:cNvSpPr>
          <p:nvPr>
            <p:ph type="sldNum" sz="quarter" idx="4"/>
          </p:nvPr>
        </p:nvSpPr>
        <p:spPr>
          <a:xfrm>
            <a:off x="6948264" y="4889401"/>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62A71CF-8B64-0042-BB98-8EEFD735EE92}" type="slidenum">
              <a:rPr lang="en-US" smtClean="0"/>
              <a:t>‹#›</a:t>
            </a:fld>
            <a:endParaRPr lang="en-US"/>
          </a:p>
        </p:txBody>
      </p:sp>
    </p:spTree>
    <p:extLst>
      <p:ext uri="{BB962C8B-B14F-4D97-AF65-F5344CB8AC3E}">
        <p14:creationId xmlns:p14="http://schemas.microsoft.com/office/powerpoint/2010/main" val="291533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ns signature">
    <p:spTree>
      <p:nvGrpSpPr>
        <p:cNvPr id="1" name=""/>
        <p:cNvGrpSpPr/>
        <p:nvPr/>
      </p:nvGrpSpPr>
      <p:grpSpPr>
        <a:xfrm>
          <a:off x="0" y="0"/>
          <a:ext cx="0" cy="0"/>
          <a:chOff x="0" y="0"/>
          <a:chExt cx="0" cy="0"/>
        </a:xfrm>
      </p:grpSpPr>
      <p:cxnSp>
        <p:nvCxnSpPr>
          <p:cNvPr id="4" name="Connecteur droit 3"/>
          <p:cNvCxnSpPr/>
          <p:nvPr userDrawn="1"/>
        </p:nvCxnSpPr>
        <p:spPr>
          <a:xfrm>
            <a:off x="0" y="843558"/>
            <a:ext cx="9144000" cy="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sp>
        <p:nvSpPr>
          <p:cNvPr id="5" name="Rectangle 4"/>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3822459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gnature">
    <p:spTree>
      <p:nvGrpSpPr>
        <p:cNvPr id="1" name=""/>
        <p:cNvGrpSpPr/>
        <p:nvPr/>
      </p:nvGrpSpPr>
      <p:grpSpPr>
        <a:xfrm>
          <a:off x="0" y="0"/>
          <a:ext cx="0" cy="0"/>
          <a:chOff x="0" y="0"/>
          <a:chExt cx="0" cy="0"/>
        </a:xfrm>
      </p:grpSpPr>
      <p:sp>
        <p:nvSpPr>
          <p:cNvPr id="5" name="Rectangle 4"/>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21486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Connecteur droit 3"/>
          <p:cNvCxnSpPr/>
          <p:nvPr userDrawn="1"/>
        </p:nvCxnSpPr>
        <p:spPr>
          <a:xfrm>
            <a:off x="0" y="843558"/>
            <a:ext cx="9144000" cy="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sp>
        <p:nvSpPr>
          <p:cNvPr id="4" name="Rectangle 3"/>
          <p:cNvSpPr/>
          <p:nvPr userDrawn="1"/>
        </p:nvSpPr>
        <p:spPr>
          <a:xfrm>
            <a:off x="395536" y="175867"/>
            <a:ext cx="72008" cy="491824"/>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171645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395536" y="175867"/>
            <a:ext cx="72008" cy="491824"/>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4231592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signature 2">
    <p:spTree>
      <p:nvGrpSpPr>
        <p:cNvPr id="1" name=""/>
        <p:cNvGrpSpPr/>
        <p:nvPr/>
      </p:nvGrpSpPr>
      <p:grpSpPr>
        <a:xfrm>
          <a:off x="0" y="0"/>
          <a:ext cx="0" cy="0"/>
          <a:chOff x="0" y="0"/>
          <a:chExt cx="0" cy="0"/>
        </a:xfrm>
      </p:grpSpPr>
      <p:sp>
        <p:nvSpPr>
          <p:cNvPr id="4" name="Rectangle 3"/>
          <p:cNvSpPr/>
          <p:nvPr userDrawn="1"/>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pic>
        <p:nvPicPr>
          <p:cNvPr id="6" name="Imag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12360" y="4587974"/>
            <a:ext cx="1259632" cy="494445"/>
          </a:xfrm>
          <a:prstGeom prst="rect">
            <a:avLst/>
          </a:prstGeom>
        </p:spPr>
      </p:pic>
    </p:spTree>
    <p:extLst>
      <p:ext uri="{BB962C8B-B14F-4D97-AF65-F5344CB8AC3E}">
        <p14:creationId xmlns:p14="http://schemas.microsoft.com/office/powerpoint/2010/main" val="62635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95092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4" r:id="rId4"/>
    <p:sldLayoutId id="2147483662" r:id="rId5"/>
    <p:sldLayoutId id="2147483653" r:id="rId6"/>
    <p:sldLayoutId id="2147483663" r:id="rId7"/>
    <p:sldLayoutId id="2147483664" r:id="rId8"/>
    <p:sldLayoutId id="2147483657" r:id="rId9"/>
    <p:sldLayoutId id="2147483658" r:id="rId10"/>
    <p:sldLayoutId id="2147483661" r:id="rId11"/>
    <p:sldLayoutId id="2147483655" r:id="rId12"/>
    <p:sldLayoutId id="2147483660"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21235-2661-9B40-835D-F3136A0B5CE4}"/>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C8240E-85DF-604D-ADC6-19D74FDF98C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F8679-F7E7-0840-9359-3D69020A18E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B0B39CF-C7FA-764F-B40A-7296D117D2C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12D342-64DB-0C49-AFE0-6B8D0519EBEF}"/>
              </a:ext>
            </a:extLst>
          </p:cNvPr>
          <p:cNvSpPr>
            <a:spLocks noGrp="1"/>
          </p:cNvSpPr>
          <p:nvPr>
            <p:ph type="sldNum" sz="quarter" idx="4"/>
          </p:nvPr>
        </p:nvSpPr>
        <p:spPr>
          <a:xfrm>
            <a:off x="-82860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62A71CF-8B64-0042-BB98-8EEFD735EE92}" type="slidenum">
              <a:rPr lang="en-US" smtClean="0"/>
              <a:t>‹#›</a:t>
            </a:fld>
            <a:endParaRPr lang="en-US"/>
          </a:p>
        </p:txBody>
      </p:sp>
    </p:spTree>
    <p:extLst>
      <p:ext uri="{BB962C8B-B14F-4D97-AF65-F5344CB8AC3E}">
        <p14:creationId xmlns:p14="http://schemas.microsoft.com/office/powerpoint/2010/main" val="144084908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11.tiff"/></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669BD1B-2CD0-40B9-BA95-4C04A3EB87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9809" y="3075806"/>
            <a:ext cx="3618909" cy="1420536"/>
          </a:xfrm>
          <a:prstGeom prst="rect">
            <a:avLst/>
          </a:prstGeom>
        </p:spPr>
      </p:pic>
      <p:sp>
        <p:nvSpPr>
          <p:cNvPr id="4" name="Rectangle 3">
            <a:extLst>
              <a:ext uri="{FF2B5EF4-FFF2-40B4-BE49-F238E27FC236}">
                <a16:creationId xmlns:a16="http://schemas.microsoft.com/office/drawing/2014/main" id="{D65ED2FE-7808-485F-969C-4D3002B647E7}"/>
              </a:ext>
            </a:extLst>
          </p:cNvPr>
          <p:cNvSpPr/>
          <p:nvPr/>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a:extLst>
              <a:ext uri="{FF2B5EF4-FFF2-40B4-BE49-F238E27FC236}">
                <a16:creationId xmlns:a16="http://schemas.microsoft.com/office/drawing/2014/main" id="{F6A83EFD-19B0-4724-975A-1A40F30D86A7}"/>
              </a:ext>
            </a:extLst>
          </p:cNvPr>
          <p:cNvCxnSpPr/>
          <p:nvPr/>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DEDA7949-66A6-4246-A0D4-161700EA4317}"/>
              </a:ext>
            </a:extLst>
          </p:cNvPr>
          <p:cNvSpPr txBox="1"/>
          <p:nvPr/>
        </p:nvSpPr>
        <p:spPr>
          <a:xfrm>
            <a:off x="3203848" y="4272678"/>
            <a:ext cx="4752528" cy="819352"/>
          </a:xfrm>
          <a:prstGeom prst="rect">
            <a:avLst/>
          </a:prstGeom>
          <a:noFill/>
        </p:spPr>
        <p:txBody>
          <a:bodyPr wrap="square" rtlCol="0">
            <a:noAutofit/>
          </a:bodyPr>
          <a:lstStyle/>
          <a:p>
            <a:pPr algn="ctr"/>
            <a:r>
              <a:rPr lang="en-US" sz="1600" dirty="0">
                <a:latin typeface="Frutiger45-Light" panose="020B0400000000000000" pitchFamily="34" charset="0"/>
              </a:rPr>
              <a:t>We empower people to seamlessly and safely</a:t>
            </a:r>
            <a:br>
              <a:rPr lang="en-US" sz="1600" dirty="0">
                <a:latin typeface="Frutiger45-Light" panose="020B0400000000000000" pitchFamily="34" charset="0"/>
              </a:rPr>
            </a:br>
            <a:r>
              <a:rPr lang="en-US" sz="1600" dirty="0">
                <a:latin typeface="Frutiger45-Light" panose="020B0400000000000000" pitchFamily="34" charset="0"/>
              </a:rPr>
              <a:t>adopt digital assets into their lives.</a:t>
            </a:r>
          </a:p>
        </p:txBody>
      </p:sp>
      <p:sp>
        <p:nvSpPr>
          <p:cNvPr id="2" name="Rectangle 1">
            <a:extLst>
              <a:ext uri="{FF2B5EF4-FFF2-40B4-BE49-F238E27FC236}">
                <a16:creationId xmlns:a16="http://schemas.microsoft.com/office/drawing/2014/main" id="{7E4E979B-C75E-5842-AAB4-FE347541C239}"/>
              </a:ext>
            </a:extLst>
          </p:cNvPr>
          <p:cNvSpPr/>
          <p:nvPr/>
        </p:nvSpPr>
        <p:spPr>
          <a:xfrm>
            <a:off x="2843808" y="1923678"/>
            <a:ext cx="5400600" cy="12961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19911ED-0F44-4A6B-911E-E0D7AF0E5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034527"/>
            <a:ext cx="4896544" cy="2185295"/>
          </a:xfrm>
          <a:prstGeom prst="rect">
            <a:avLst/>
          </a:prstGeom>
        </p:spPr>
      </p:pic>
    </p:spTree>
    <p:extLst>
      <p:ext uri="{BB962C8B-B14F-4D97-AF65-F5344CB8AC3E}">
        <p14:creationId xmlns:p14="http://schemas.microsoft.com/office/powerpoint/2010/main" val="428309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ZoneTexte 1"/>
          <p:cNvSpPr txBox="1"/>
          <p:nvPr/>
        </p:nvSpPr>
        <p:spPr>
          <a:xfrm>
            <a:off x="611560" y="195485"/>
            <a:ext cx="7560841" cy="43088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200">
                <a:solidFill>
                  <a:srgbClr val="FFFFFF"/>
                </a:solidFill>
                <a:latin typeface="Frutiger55Roman"/>
                <a:ea typeface="Frutiger55Roman"/>
                <a:cs typeface="Frutiger55Roman"/>
                <a:sym typeface="Frutiger55Roman"/>
              </a:defRPr>
            </a:lvl1pPr>
          </a:lstStyle>
          <a:p>
            <a:r>
              <a:rPr lang="en-US" dirty="0"/>
              <a:t>Labels and Recognitions</a:t>
            </a:r>
            <a:endParaRPr dirty="0"/>
          </a:p>
        </p:txBody>
      </p:sp>
      <p:pic>
        <p:nvPicPr>
          <p:cNvPr id="4" name="Picture 3">
            <a:extLst>
              <a:ext uri="{FF2B5EF4-FFF2-40B4-BE49-F238E27FC236}">
                <a16:creationId xmlns:a16="http://schemas.microsoft.com/office/drawing/2014/main" id="{EE3BFD36-3E17-A14C-882A-858D182FF38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5088" y="1234055"/>
            <a:ext cx="1117296" cy="549843"/>
          </a:xfrm>
          <a:prstGeom prst="rect">
            <a:avLst/>
          </a:prstGeom>
        </p:spPr>
      </p:pic>
      <p:pic>
        <p:nvPicPr>
          <p:cNvPr id="6" name="Picture 5">
            <a:extLst>
              <a:ext uri="{FF2B5EF4-FFF2-40B4-BE49-F238E27FC236}">
                <a16:creationId xmlns:a16="http://schemas.microsoft.com/office/drawing/2014/main" id="{6A6A798D-2C20-694B-8CDF-832308F2FC43}"/>
              </a:ext>
            </a:extLst>
          </p:cNvPr>
          <p:cNvPicPr>
            <a:picLocks noChangeAspect="1"/>
          </p:cNvPicPr>
          <p:nvPr/>
        </p:nvPicPr>
        <p:blipFill>
          <a:blip r:embed="rId3"/>
          <a:stretch>
            <a:fillRect/>
          </a:stretch>
        </p:blipFill>
        <p:spPr>
          <a:xfrm>
            <a:off x="213656" y="2412566"/>
            <a:ext cx="1270350" cy="375208"/>
          </a:xfrm>
          <a:prstGeom prst="rect">
            <a:avLst/>
          </a:prstGeom>
        </p:spPr>
      </p:pic>
      <p:sp>
        <p:nvSpPr>
          <p:cNvPr id="18" name="TextBox 17">
            <a:extLst>
              <a:ext uri="{FF2B5EF4-FFF2-40B4-BE49-F238E27FC236}">
                <a16:creationId xmlns:a16="http://schemas.microsoft.com/office/drawing/2014/main" id="{524B0AB5-043F-6243-AB2F-1DE10D3079CB}"/>
              </a:ext>
            </a:extLst>
          </p:cNvPr>
          <p:cNvSpPr txBox="1"/>
          <p:nvPr/>
        </p:nvSpPr>
        <p:spPr>
          <a:xfrm>
            <a:off x="1691680" y="1191979"/>
            <a:ext cx="6768752" cy="3093154"/>
          </a:xfrm>
          <a:prstGeom prst="rect">
            <a:avLst/>
          </a:prstGeom>
          <a:noFill/>
        </p:spPr>
        <p:txBody>
          <a:bodyPr wrap="square" rtlCol="0">
            <a:spAutoFit/>
          </a:bodyPr>
          <a:lstStyle/>
          <a:p>
            <a:pPr algn="just"/>
            <a:r>
              <a:rPr lang="en-HK" sz="1300" b="1" dirty="0">
                <a:latin typeface="Arial" panose="020B0604020202020204" pitchFamily="34" charset="0"/>
                <a:cs typeface="Arial" panose="020B0604020202020204" pitchFamily="34" charset="0"/>
              </a:rPr>
              <a:t>HONG KONG</a:t>
            </a:r>
            <a:r>
              <a:rPr lang="en-HK" sz="1300" dirty="0">
                <a:latin typeface="Arial" panose="020B0604020202020204" pitchFamily="34" charset="0"/>
                <a:cs typeface="Arial" panose="020B0604020202020204" pitchFamily="34" charset="0"/>
              </a:rPr>
              <a:t>	</a:t>
            </a: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has been successfully selected into the 2018 </a:t>
            </a:r>
            <a:r>
              <a:rPr lang="en-HK" sz="1300" b="1" dirty="0">
                <a:latin typeface="Arial" panose="020B0604020202020204" pitchFamily="34" charset="0"/>
                <a:cs typeface="Arial" panose="020B0604020202020204" pitchFamily="34" charset="0"/>
              </a:rPr>
              <a:t>Cyberport Incubation Programme</a:t>
            </a:r>
            <a:r>
              <a:rPr lang="en-HK" sz="1300" dirty="0">
                <a:latin typeface="Arial" panose="020B0604020202020204" pitchFamily="34" charset="0"/>
                <a:cs typeface="Arial" panose="020B0604020202020204" pitchFamily="34" charset="0"/>
              </a:rPr>
              <a:t>, the most important </a:t>
            </a:r>
            <a:r>
              <a:rPr lang="en-HK" sz="1300" dirty="0" err="1">
                <a:latin typeface="Arial" panose="020B0604020202020204" pitchFamily="34" charset="0"/>
                <a:cs typeface="Arial" panose="020B0604020202020204" pitchFamily="34" charset="0"/>
              </a:rPr>
              <a:t>startup</a:t>
            </a:r>
            <a:r>
              <a:rPr lang="en-HK" sz="1300" dirty="0">
                <a:latin typeface="Arial" panose="020B0604020202020204" pitchFamily="34" charset="0"/>
                <a:cs typeface="Arial" panose="020B0604020202020204" pitchFamily="34" charset="0"/>
              </a:rPr>
              <a:t> incubator in Hong Kong. </a:t>
            </a: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r>
              <a:rPr lang="en-HK" sz="1300" b="1" dirty="0">
                <a:latin typeface="Arial" panose="020B0604020202020204" pitchFamily="34" charset="0"/>
                <a:cs typeface="Arial" panose="020B0604020202020204" pitchFamily="34" charset="0"/>
              </a:rPr>
              <a:t>FRANCE</a:t>
            </a:r>
            <a:endParaRPr lang="en-HK" sz="1300" dirty="0">
              <a:latin typeface="Arial" panose="020B0604020202020204" pitchFamily="34" charset="0"/>
              <a:cs typeface="Arial" panose="020B0604020202020204" pitchFamily="34" charset="0"/>
            </a:endParaRP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is a member of the </a:t>
            </a:r>
            <a:r>
              <a:rPr lang="en-HK" sz="1300" b="1" dirty="0" err="1">
                <a:latin typeface="Arial" panose="020B0604020202020204" pitchFamily="34" charset="0"/>
                <a:cs typeface="Arial" panose="020B0604020202020204" pitchFamily="34" charset="0"/>
              </a:rPr>
              <a:t>Pôle</a:t>
            </a:r>
            <a:r>
              <a:rPr lang="en-HK" sz="1300" b="1" dirty="0">
                <a:latin typeface="Arial" panose="020B0604020202020204" pitchFamily="34" charset="0"/>
                <a:cs typeface="Arial" panose="020B0604020202020204" pitchFamily="34" charset="0"/>
              </a:rPr>
              <a:t> Finance Innovation, and has received the 2018 Label </a:t>
            </a:r>
            <a:r>
              <a:rPr lang="en-HK" sz="1300" dirty="0">
                <a:latin typeface="Arial" panose="020B0604020202020204" pitchFamily="34" charset="0"/>
                <a:cs typeface="Arial" panose="020B0604020202020204" pitchFamily="34" charset="0"/>
              </a:rPr>
              <a:t>delivered to the most innovative and advanced French Fintech companies. </a:t>
            </a: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r>
              <a:rPr lang="en-HK" sz="1300" b="1" dirty="0">
                <a:latin typeface="Arial" panose="020B0604020202020204" pitchFamily="34" charset="0"/>
                <a:cs typeface="Arial" panose="020B0604020202020204" pitchFamily="34" charset="0"/>
              </a:rPr>
              <a:t>USA</a:t>
            </a:r>
            <a:endParaRPr lang="en-HK" sz="1300" dirty="0">
              <a:latin typeface="Arial" panose="020B0604020202020204" pitchFamily="34" charset="0"/>
              <a:cs typeface="Arial" panose="020B0604020202020204" pitchFamily="34" charset="0"/>
            </a:endParaRP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has been </a:t>
            </a:r>
            <a:r>
              <a:rPr lang="en-HK" sz="1300" b="1" dirty="0">
                <a:latin typeface="Arial" panose="020B0604020202020204" pitchFamily="34" charset="0"/>
                <a:cs typeface="Arial" panose="020B0604020202020204" pitchFamily="34" charset="0"/>
              </a:rPr>
              <a:t>selected by </a:t>
            </a:r>
            <a:r>
              <a:rPr lang="en-HK" sz="1300" b="1" dirty="0" err="1">
                <a:latin typeface="Arial" panose="020B0604020202020204" pitchFamily="34" charset="0"/>
                <a:cs typeface="Arial" panose="020B0604020202020204" pitchFamily="34" charset="0"/>
              </a:rPr>
              <a:t>Consensys</a:t>
            </a:r>
            <a:r>
              <a:rPr lang="en-HK" sz="1300" b="1" dirty="0">
                <a:latin typeface="Arial" panose="020B0604020202020204" pitchFamily="34" charset="0"/>
                <a:cs typeface="Arial" panose="020B0604020202020204" pitchFamily="34" charset="0"/>
              </a:rPr>
              <a:t> among its latest 2019 grantees</a:t>
            </a:r>
            <a:r>
              <a:rPr lang="en-HK" sz="1300" dirty="0">
                <a:latin typeface="Arial" panose="020B0604020202020204" pitchFamily="34" charset="0"/>
                <a:cs typeface="Arial" panose="020B0604020202020204" pitchFamily="34" charset="0"/>
              </a:rPr>
              <a:t>. </a:t>
            </a:r>
            <a:r>
              <a:rPr lang="en-HK" sz="1300" dirty="0" err="1">
                <a:latin typeface="Arial" panose="020B0604020202020204" pitchFamily="34" charset="0"/>
                <a:cs typeface="Arial" panose="020B0604020202020204" pitchFamily="34" charset="0"/>
              </a:rPr>
              <a:t>Consensys</a:t>
            </a:r>
            <a:r>
              <a:rPr lang="en-HK" sz="1300" dirty="0">
                <a:latin typeface="Arial" panose="020B0604020202020204" pitchFamily="34" charset="0"/>
                <a:cs typeface="Arial" panose="020B0604020202020204" pitchFamily="34" charset="0"/>
              </a:rPr>
              <a:t> will provide an R&amp;D grant as well as introduce </a:t>
            </a:r>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to its different solution maker.</a:t>
            </a:r>
          </a:p>
        </p:txBody>
      </p:sp>
      <p:sp>
        <p:nvSpPr>
          <p:cNvPr id="3" name="Slide Number Placeholder 2">
            <a:extLst>
              <a:ext uri="{FF2B5EF4-FFF2-40B4-BE49-F238E27FC236}">
                <a16:creationId xmlns:a16="http://schemas.microsoft.com/office/drawing/2014/main" id="{F95792DB-495E-CA40-B8E4-68C9A625167B}"/>
              </a:ext>
            </a:extLst>
          </p:cNvPr>
          <p:cNvSpPr>
            <a:spLocks noGrp="1"/>
          </p:cNvSpPr>
          <p:nvPr>
            <p:ph type="sldNum" sz="quarter" idx="4"/>
          </p:nvPr>
        </p:nvSpPr>
        <p:spPr/>
        <p:txBody>
          <a:bodyPr/>
          <a:lstStyle/>
          <a:p>
            <a:fld id="{C62A71CF-8B64-0042-BB98-8EEFD735EE92}" type="slidenum">
              <a:rPr lang="en-US" smtClean="0"/>
              <a:t>10</a:t>
            </a:fld>
            <a:endParaRPr lang="en-US"/>
          </a:p>
        </p:txBody>
      </p:sp>
      <p:pic>
        <p:nvPicPr>
          <p:cNvPr id="2" name="Picture 1">
            <a:extLst>
              <a:ext uri="{FF2B5EF4-FFF2-40B4-BE49-F238E27FC236}">
                <a16:creationId xmlns:a16="http://schemas.microsoft.com/office/drawing/2014/main" id="{0143AA51-2B6D-CD47-9BA7-7714A5ED1E71}"/>
              </a:ext>
            </a:extLst>
          </p:cNvPr>
          <p:cNvPicPr>
            <a:picLocks noChangeAspect="1"/>
          </p:cNvPicPr>
          <p:nvPr/>
        </p:nvPicPr>
        <p:blipFill>
          <a:blip r:embed="rId4"/>
          <a:stretch>
            <a:fillRect/>
          </a:stretch>
        </p:blipFill>
        <p:spPr>
          <a:xfrm>
            <a:off x="395536" y="3395457"/>
            <a:ext cx="1007530" cy="832477"/>
          </a:xfrm>
          <a:prstGeom prst="rect">
            <a:avLst/>
          </a:prstGeom>
        </p:spPr>
      </p:pic>
    </p:spTree>
    <p:extLst>
      <p:ext uri="{BB962C8B-B14F-4D97-AF65-F5344CB8AC3E}">
        <p14:creationId xmlns:p14="http://schemas.microsoft.com/office/powerpoint/2010/main" val="100102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BEE530-8BDC-45D7-A073-06F9A911E31A}"/>
              </a:ext>
            </a:extLst>
          </p:cNvPr>
          <p:cNvPicPr>
            <a:picLocks noChangeAspect="1"/>
          </p:cNvPicPr>
          <p:nvPr/>
        </p:nvPicPr>
        <p:blipFill rotWithShape="1">
          <a:blip r:embed="rId2">
            <a:extLst>
              <a:ext uri="{28A0092B-C50C-407E-A947-70E740481C1C}">
                <a14:useLocalDpi xmlns:a14="http://schemas.microsoft.com/office/drawing/2010/main" val="0"/>
              </a:ext>
            </a:extLst>
          </a:blip>
          <a:srcRect t="20556" b="-13789"/>
          <a:stretch/>
        </p:blipFill>
        <p:spPr>
          <a:xfrm>
            <a:off x="0" y="0"/>
            <a:ext cx="9144000" cy="4464000"/>
          </a:xfrm>
          <a:prstGeom prst="rect">
            <a:avLst/>
          </a:prstGeom>
          <a:noFill/>
          <a:ln>
            <a:noFill/>
          </a:ln>
        </p:spPr>
      </p:pic>
      <p:pic>
        <p:nvPicPr>
          <p:cNvPr id="6" name="Picture 5">
            <a:extLst>
              <a:ext uri="{FF2B5EF4-FFF2-40B4-BE49-F238E27FC236}">
                <a16:creationId xmlns:a16="http://schemas.microsoft.com/office/drawing/2014/main" id="{16929557-6DC2-2748-A8EC-675C6DD46B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60811" y="-38076"/>
            <a:ext cx="2980878" cy="1169666"/>
          </a:xfrm>
          <a:prstGeom prst="rect">
            <a:avLst/>
          </a:prstGeom>
        </p:spPr>
      </p:pic>
      <p:cxnSp>
        <p:nvCxnSpPr>
          <p:cNvPr id="4" name="Straight Connector 3">
            <a:extLst>
              <a:ext uri="{FF2B5EF4-FFF2-40B4-BE49-F238E27FC236}">
                <a16:creationId xmlns:a16="http://schemas.microsoft.com/office/drawing/2014/main" id="{F7460EEB-EF1A-4F8C-87F6-8BCCFC74A251}"/>
              </a:ext>
            </a:extLst>
          </p:cNvPr>
          <p:cNvCxnSpPr/>
          <p:nvPr/>
        </p:nvCxnSpPr>
        <p:spPr>
          <a:xfrm>
            <a:off x="0" y="3438905"/>
            <a:ext cx="9144000"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4067BE8-D71E-49B5-A56D-9ABE6D0EDBD4}"/>
              </a:ext>
            </a:extLst>
          </p:cNvPr>
          <p:cNvSpPr txBox="1"/>
          <p:nvPr/>
        </p:nvSpPr>
        <p:spPr>
          <a:xfrm>
            <a:off x="3417605" y="4229095"/>
            <a:ext cx="2448272" cy="430887"/>
          </a:xfrm>
          <a:prstGeom prst="rect">
            <a:avLst/>
          </a:prstGeom>
          <a:noFill/>
        </p:spPr>
        <p:txBody>
          <a:bodyPr wrap="square" rtlCol="0">
            <a:spAutoFit/>
          </a:bodyPr>
          <a:lstStyle/>
          <a:p>
            <a:pPr algn="ctr"/>
            <a:r>
              <a:rPr lang="en-US" sz="2200" b="1" dirty="0">
                <a:solidFill>
                  <a:srgbClr val="3C3C3B"/>
                </a:solidFill>
              </a:rPr>
              <a:t>THANK YOU!</a:t>
            </a:r>
          </a:p>
        </p:txBody>
      </p:sp>
      <p:pic>
        <p:nvPicPr>
          <p:cNvPr id="9" name="Picture 8">
            <a:extLst>
              <a:ext uri="{FF2B5EF4-FFF2-40B4-BE49-F238E27FC236}">
                <a16:creationId xmlns:a16="http://schemas.microsoft.com/office/drawing/2014/main" id="{8F44764E-732B-BA48-8786-FA60A107E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1199904"/>
            <a:ext cx="5010564" cy="2236182"/>
          </a:xfrm>
          <a:prstGeom prst="rect">
            <a:avLst/>
          </a:prstGeom>
        </p:spPr>
      </p:pic>
    </p:spTree>
    <p:extLst>
      <p:ext uri="{BB962C8B-B14F-4D97-AF65-F5344CB8AC3E}">
        <p14:creationId xmlns:p14="http://schemas.microsoft.com/office/powerpoint/2010/main" val="295619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All In One Ecosystem </a:t>
            </a:r>
            <a:endParaRPr lang="fr-FR" sz="2200" dirty="0">
              <a:solidFill>
                <a:schemeClr val="bg1"/>
              </a:solidFill>
              <a:latin typeface="Frutiger55Roman" panose="020B0500000000000000" pitchFamily="34" charset="0"/>
            </a:endParaRPr>
          </a:p>
        </p:txBody>
      </p:sp>
      <p:sp>
        <p:nvSpPr>
          <p:cNvPr id="7" name="TextBox 6"/>
          <p:cNvSpPr txBox="1"/>
          <p:nvPr/>
        </p:nvSpPr>
        <p:spPr>
          <a:xfrm>
            <a:off x="4644008" y="1597712"/>
            <a:ext cx="3672408" cy="400110"/>
          </a:xfrm>
          <a:prstGeom prst="rect">
            <a:avLst/>
          </a:prstGeom>
          <a:noFill/>
        </p:spPr>
        <p:txBody>
          <a:bodyPr wrap="square" rtlCol="0">
            <a:spAutoFit/>
          </a:bodyPr>
          <a:lstStyle>
            <a:defPPr>
              <a:defRPr lang="fr-FR"/>
            </a:defPPr>
            <a:lvl1pPr>
              <a:defRPr sz="1400" b="1">
                <a:solidFill>
                  <a:srgbClr val="3C3C3B"/>
                </a:solidFill>
                <a:latin typeface="Barlow"/>
              </a:defRPr>
            </a:lvl1pPr>
          </a:lstStyle>
          <a:p>
            <a:r>
              <a:rPr lang="en-US" sz="2000" dirty="0"/>
              <a:t>Biometric Card Hardware Wallet</a:t>
            </a:r>
          </a:p>
        </p:txBody>
      </p:sp>
      <p:sp>
        <p:nvSpPr>
          <p:cNvPr id="16" name="TextBox 15"/>
          <p:cNvSpPr txBox="1"/>
          <p:nvPr/>
        </p:nvSpPr>
        <p:spPr>
          <a:xfrm>
            <a:off x="4640884" y="3683808"/>
            <a:ext cx="3891556" cy="400110"/>
          </a:xfrm>
          <a:prstGeom prst="rect">
            <a:avLst/>
          </a:prstGeom>
          <a:noFill/>
        </p:spPr>
        <p:txBody>
          <a:bodyPr wrap="square" rtlCol="0">
            <a:spAutoFit/>
          </a:bodyPr>
          <a:lstStyle>
            <a:defPPr>
              <a:defRPr lang="fr-FR"/>
            </a:defPPr>
            <a:lvl1pPr>
              <a:defRPr sz="1400" b="1">
                <a:solidFill>
                  <a:srgbClr val="3C3C3B"/>
                </a:solidFill>
                <a:latin typeface="Barlow"/>
              </a:defRPr>
            </a:lvl1pPr>
          </a:lstStyle>
          <a:p>
            <a:r>
              <a:rPr lang="en-GB" sz="2000" dirty="0"/>
              <a:t>Enterprises Friendly (White Label)</a:t>
            </a:r>
          </a:p>
        </p:txBody>
      </p:sp>
      <p:sp>
        <p:nvSpPr>
          <p:cNvPr id="18" name="TextBox 17">
            <a:extLst>
              <a:ext uri="{FF2B5EF4-FFF2-40B4-BE49-F238E27FC236}">
                <a16:creationId xmlns:a16="http://schemas.microsoft.com/office/drawing/2014/main" id="{1F38DC3E-49A9-6249-921B-34B5E541C5EA}"/>
              </a:ext>
            </a:extLst>
          </p:cNvPr>
          <p:cNvSpPr txBox="1"/>
          <p:nvPr/>
        </p:nvSpPr>
        <p:spPr>
          <a:xfrm>
            <a:off x="4640884" y="3025162"/>
            <a:ext cx="3891556" cy="400110"/>
          </a:xfrm>
          <a:prstGeom prst="rect">
            <a:avLst/>
          </a:prstGeom>
          <a:noFill/>
        </p:spPr>
        <p:txBody>
          <a:bodyPr wrap="square" rtlCol="0">
            <a:spAutoFit/>
          </a:bodyPr>
          <a:lstStyle>
            <a:defPPr>
              <a:defRPr lang="fr-FR"/>
            </a:defPPr>
            <a:lvl1pPr algn="ctr">
              <a:defRPr sz="1400" b="1">
                <a:solidFill>
                  <a:schemeClr val="bg1"/>
                </a:solidFill>
                <a:latin typeface="Frutiger45-Light" panose="020B0400000000000000" pitchFamily="34" charset="0"/>
              </a:defRPr>
            </a:lvl1pPr>
          </a:lstStyle>
          <a:p>
            <a:pPr algn="l"/>
            <a:r>
              <a:rPr lang="en-HK" sz="2000" dirty="0">
                <a:solidFill>
                  <a:srgbClr val="3C3C3B"/>
                </a:solidFill>
                <a:latin typeface="Barlow"/>
              </a:rPr>
              <a:t>Frictionless Transaction Experience</a:t>
            </a:r>
          </a:p>
        </p:txBody>
      </p:sp>
      <p:pic>
        <p:nvPicPr>
          <p:cNvPr id="4" name="Picture 3">
            <a:extLst>
              <a:ext uri="{FF2B5EF4-FFF2-40B4-BE49-F238E27FC236}">
                <a16:creationId xmlns:a16="http://schemas.microsoft.com/office/drawing/2014/main" id="{CB5D53E5-0D74-E347-96E8-85EF7251F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87574"/>
            <a:ext cx="3675120" cy="2952328"/>
          </a:xfrm>
          <a:prstGeom prst="rect">
            <a:avLst/>
          </a:prstGeom>
        </p:spPr>
      </p:pic>
      <p:sp>
        <p:nvSpPr>
          <p:cNvPr id="8" name="TextBox 7">
            <a:extLst>
              <a:ext uri="{FF2B5EF4-FFF2-40B4-BE49-F238E27FC236}">
                <a16:creationId xmlns:a16="http://schemas.microsoft.com/office/drawing/2014/main" id="{77F8AB4F-B394-D04D-B103-6483F5FE73EA}"/>
              </a:ext>
            </a:extLst>
          </p:cNvPr>
          <p:cNvSpPr txBox="1"/>
          <p:nvPr/>
        </p:nvSpPr>
        <p:spPr>
          <a:xfrm>
            <a:off x="4640884" y="2311437"/>
            <a:ext cx="3781345" cy="400110"/>
          </a:xfrm>
          <a:prstGeom prst="rect">
            <a:avLst/>
          </a:prstGeom>
          <a:noFill/>
        </p:spPr>
        <p:txBody>
          <a:bodyPr wrap="square" rtlCol="0">
            <a:spAutoFit/>
          </a:bodyPr>
          <a:lstStyle>
            <a:defPPr>
              <a:defRPr lang="fr-FR"/>
            </a:defPPr>
            <a:lvl1pPr algn="ctr">
              <a:defRPr sz="1400" b="1">
                <a:solidFill>
                  <a:schemeClr val="bg1"/>
                </a:solidFill>
                <a:latin typeface="Frutiger45-Light" panose="020B0400000000000000" pitchFamily="34" charset="0"/>
              </a:defRPr>
            </a:lvl1pPr>
          </a:lstStyle>
          <a:p>
            <a:pPr algn="l"/>
            <a:r>
              <a:rPr lang="en-HK" sz="2000" dirty="0">
                <a:solidFill>
                  <a:srgbClr val="3C3C3B"/>
                </a:solidFill>
                <a:latin typeface="Barlow"/>
              </a:rPr>
              <a:t>Enabling 3FA Security</a:t>
            </a:r>
          </a:p>
        </p:txBody>
      </p:sp>
      <p:sp>
        <p:nvSpPr>
          <p:cNvPr id="3" name="Slide Number Placeholder 2">
            <a:extLst>
              <a:ext uri="{FF2B5EF4-FFF2-40B4-BE49-F238E27FC236}">
                <a16:creationId xmlns:a16="http://schemas.microsoft.com/office/drawing/2014/main" id="{58E9587D-4609-654F-BC54-FAB501DA92B9}"/>
              </a:ext>
            </a:extLst>
          </p:cNvPr>
          <p:cNvSpPr>
            <a:spLocks noGrp="1"/>
          </p:cNvSpPr>
          <p:nvPr>
            <p:ph type="sldNum" sz="quarter" idx="4"/>
          </p:nvPr>
        </p:nvSpPr>
        <p:spPr/>
        <p:txBody>
          <a:bodyPr/>
          <a:lstStyle/>
          <a:p>
            <a:fld id="{C62A71CF-8B64-0042-BB98-8EEFD735EE92}" type="slidenum">
              <a:rPr lang="en-US" smtClean="0"/>
              <a:t>2</a:t>
            </a:fld>
            <a:endParaRPr lang="en-US"/>
          </a:p>
        </p:txBody>
      </p:sp>
      <p:pic>
        <p:nvPicPr>
          <p:cNvPr id="9" name="Picture 8">
            <a:extLst>
              <a:ext uri="{FF2B5EF4-FFF2-40B4-BE49-F238E27FC236}">
                <a16:creationId xmlns:a16="http://schemas.microsoft.com/office/drawing/2014/main" id="{9AFE3AC8-084F-374F-95C4-FDAB7443EBD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894374" y="4058106"/>
            <a:ext cx="816242" cy="401688"/>
          </a:xfrm>
          <a:prstGeom prst="rect">
            <a:avLst/>
          </a:prstGeom>
        </p:spPr>
      </p:pic>
      <p:pic>
        <p:nvPicPr>
          <p:cNvPr id="10" name="Picture 9">
            <a:extLst>
              <a:ext uri="{FF2B5EF4-FFF2-40B4-BE49-F238E27FC236}">
                <a16:creationId xmlns:a16="http://schemas.microsoft.com/office/drawing/2014/main" id="{A852A1E8-E698-B949-85D8-C45FED4469ED}"/>
              </a:ext>
            </a:extLst>
          </p:cNvPr>
          <p:cNvPicPr>
            <a:picLocks noChangeAspect="1"/>
          </p:cNvPicPr>
          <p:nvPr/>
        </p:nvPicPr>
        <p:blipFill>
          <a:blip r:embed="rId4"/>
          <a:stretch>
            <a:fillRect/>
          </a:stretch>
        </p:blipFill>
        <p:spPr>
          <a:xfrm>
            <a:off x="590118" y="4108941"/>
            <a:ext cx="958228" cy="283020"/>
          </a:xfrm>
          <a:prstGeom prst="rect">
            <a:avLst/>
          </a:prstGeom>
        </p:spPr>
      </p:pic>
      <p:pic>
        <p:nvPicPr>
          <p:cNvPr id="11" name="Picture 10">
            <a:extLst>
              <a:ext uri="{FF2B5EF4-FFF2-40B4-BE49-F238E27FC236}">
                <a16:creationId xmlns:a16="http://schemas.microsoft.com/office/drawing/2014/main" id="{13F4C970-3282-BC41-9873-85D13A1F6D34}"/>
              </a:ext>
            </a:extLst>
          </p:cNvPr>
          <p:cNvPicPr>
            <a:picLocks noChangeAspect="1"/>
          </p:cNvPicPr>
          <p:nvPr/>
        </p:nvPicPr>
        <p:blipFill>
          <a:blip r:embed="rId5"/>
          <a:stretch>
            <a:fillRect/>
          </a:stretch>
        </p:blipFill>
        <p:spPr>
          <a:xfrm>
            <a:off x="1766400" y="3867894"/>
            <a:ext cx="867256" cy="716575"/>
          </a:xfrm>
          <a:prstGeom prst="rect">
            <a:avLst/>
          </a:prstGeom>
        </p:spPr>
      </p:pic>
    </p:spTree>
    <p:extLst>
      <p:ext uri="{BB962C8B-B14F-4D97-AF65-F5344CB8AC3E}">
        <p14:creationId xmlns:p14="http://schemas.microsoft.com/office/powerpoint/2010/main" val="15475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Risks of Relying on </a:t>
            </a:r>
            <a:r>
              <a:rPr lang="en-US" sz="2200" dirty="0" err="1">
                <a:solidFill>
                  <a:schemeClr val="bg1"/>
                </a:solidFill>
                <a:latin typeface="Frutiger55Roman" panose="020B0500000000000000" pitchFamily="34" charset="0"/>
              </a:rPr>
              <a:t>Centralised</a:t>
            </a:r>
            <a:r>
              <a:rPr lang="en-US" sz="2200" dirty="0">
                <a:solidFill>
                  <a:schemeClr val="bg1"/>
                </a:solidFill>
                <a:latin typeface="Frutiger55Roman" panose="020B0500000000000000" pitchFamily="34" charset="0"/>
              </a:rPr>
              <a:t> Exchanges</a:t>
            </a:r>
            <a:endParaRPr lang="fr-FR" sz="2200" dirty="0">
              <a:solidFill>
                <a:schemeClr val="bg1"/>
              </a:solidFill>
              <a:latin typeface="Frutiger55Roman" panose="020B0500000000000000" pitchFamily="34" charset="0"/>
            </a:endParaRPr>
          </a:p>
        </p:txBody>
      </p:sp>
      <p:sp>
        <p:nvSpPr>
          <p:cNvPr id="3" name="TextBox 2"/>
          <p:cNvSpPr txBox="1"/>
          <p:nvPr/>
        </p:nvSpPr>
        <p:spPr>
          <a:xfrm>
            <a:off x="107504" y="1622286"/>
            <a:ext cx="4392488" cy="2877711"/>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Since the Mt. </a:t>
            </a:r>
            <a:r>
              <a:rPr lang="en-US" sz="1300" dirty="0" err="1">
                <a:latin typeface="Arial" panose="020B0604020202020204" pitchFamily="34" charset="0"/>
                <a:cs typeface="Arial" panose="020B0604020202020204" pitchFamily="34" charset="0"/>
              </a:rPr>
              <a:t>Gox</a:t>
            </a:r>
            <a:r>
              <a:rPr lang="en-US" sz="1300" dirty="0">
                <a:latin typeface="Arial" panose="020B0604020202020204" pitchFamily="34" charset="0"/>
                <a:cs typeface="Arial" panose="020B0604020202020204" pitchFamily="34" charset="0"/>
              </a:rPr>
              <a:t> hack, cryptocurrency enthusiasts have become more cautious with the storage of their private keys.</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Private key storages are too </a:t>
            </a:r>
            <a:r>
              <a:rPr lang="en-US" sz="1300" dirty="0" err="1">
                <a:latin typeface="Arial" panose="020B0604020202020204" pitchFamily="34" charset="0"/>
                <a:cs typeface="Arial" panose="020B0604020202020204" pitchFamily="34" charset="0"/>
              </a:rPr>
              <a:t>centralised</a:t>
            </a:r>
            <a:r>
              <a:rPr lang="en-US" sz="1300" dirty="0">
                <a:latin typeface="Arial" panose="020B0604020202020204" pitchFamily="34" charset="0"/>
                <a:cs typeface="Arial" panose="020B0604020202020204" pitchFamily="34" charset="0"/>
              </a:rPr>
              <a:t>, increasing vulnerability.</a:t>
            </a:r>
          </a:p>
          <a:p>
            <a:pPr algn="just"/>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Investors do not yet fully understand the risks they may be facing by leaving their crypto-assets on centralized exchanges.</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Significant Governance issues for </a:t>
            </a:r>
            <a:r>
              <a:rPr lang="en-US" sz="1300" dirty="0" err="1">
                <a:latin typeface="Arial" panose="020B0604020202020204" pitchFamily="34" charset="0"/>
                <a:cs typeface="Arial" panose="020B0604020202020204" pitchFamily="34" charset="0"/>
              </a:rPr>
              <a:t>centralised</a:t>
            </a:r>
            <a:r>
              <a:rPr lang="en-US" sz="1300" dirty="0">
                <a:latin typeface="Arial" panose="020B0604020202020204" pitchFamily="34" charset="0"/>
                <a:cs typeface="Arial" panose="020B0604020202020204" pitchFamily="34" charset="0"/>
              </a:rPr>
              <a:t> exchanges with a lack of transparency.</a:t>
            </a:r>
          </a:p>
          <a:p>
            <a:endParaRPr lang="en-US" sz="1200" dirty="0">
              <a:latin typeface="Arial" panose="020B0604020202020204" pitchFamily="34" charset="0"/>
              <a:cs typeface="Arial" panose="020B0604020202020204" pitchFamily="34" charset="0"/>
            </a:endParaRPr>
          </a:p>
        </p:txBody>
      </p:sp>
      <p:pic>
        <p:nvPicPr>
          <p:cNvPr id="1027" name="Picture 3" descr="C:\Users\user\Downloads\Graph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8024" y="1876527"/>
            <a:ext cx="4193031" cy="1991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16016" y="3867894"/>
            <a:ext cx="2160240" cy="215444"/>
          </a:xfrm>
          <a:prstGeom prst="rect">
            <a:avLst/>
          </a:prstGeom>
          <a:noFill/>
        </p:spPr>
        <p:txBody>
          <a:bodyPr wrap="square" rtlCol="0">
            <a:spAutoFit/>
          </a:bodyPr>
          <a:lstStyle/>
          <a:p>
            <a:r>
              <a:rPr lang="en-US" sz="800" i="1" dirty="0">
                <a:latin typeface="Frutiger45-Light" panose="020B0400000000000000" pitchFamily="34" charset="0"/>
              </a:rPr>
              <a:t>Source: 99Bitcoins.com, Benzinga.com</a:t>
            </a:r>
          </a:p>
        </p:txBody>
      </p:sp>
      <p:sp>
        <p:nvSpPr>
          <p:cNvPr id="5" name="Slide Number Placeholder 4">
            <a:extLst>
              <a:ext uri="{FF2B5EF4-FFF2-40B4-BE49-F238E27FC236}">
                <a16:creationId xmlns:a16="http://schemas.microsoft.com/office/drawing/2014/main" id="{A21B5070-B6F3-824E-B7F8-DD1FD1D24359}"/>
              </a:ext>
            </a:extLst>
          </p:cNvPr>
          <p:cNvSpPr>
            <a:spLocks noGrp="1"/>
          </p:cNvSpPr>
          <p:nvPr>
            <p:ph type="sldNum" sz="quarter" idx="4"/>
          </p:nvPr>
        </p:nvSpPr>
        <p:spPr/>
        <p:txBody>
          <a:bodyPr/>
          <a:lstStyle/>
          <a:p>
            <a:fld id="{C62A71CF-8B64-0042-BB98-8EEFD735EE92}" type="slidenum">
              <a:rPr lang="en-US" smtClean="0"/>
              <a:t>3</a:t>
            </a:fld>
            <a:endParaRPr lang="en-US"/>
          </a:p>
        </p:txBody>
      </p:sp>
    </p:spTree>
    <p:extLst>
      <p:ext uri="{BB962C8B-B14F-4D97-AF65-F5344CB8AC3E}">
        <p14:creationId xmlns:p14="http://schemas.microsoft.com/office/powerpoint/2010/main" val="89579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B83F17-6E1F-9442-92D1-252336591BD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75742" y="3003798"/>
            <a:ext cx="3008626" cy="1715045"/>
          </a:xfrm>
          <a:prstGeom prst="rect">
            <a:avLst/>
          </a:prstGeom>
        </p:spPr>
      </p:pic>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Biometrics &amp; Smart Cards Market Perspectives</a:t>
            </a:r>
            <a:endParaRPr lang="fr-FR" sz="2200" dirty="0">
              <a:solidFill>
                <a:schemeClr val="bg1"/>
              </a:solidFill>
              <a:latin typeface="Frutiger55Roman" panose="020B0500000000000000" pitchFamily="34" charset="0"/>
            </a:endParaRPr>
          </a:p>
        </p:txBody>
      </p:sp>
      <p:sp>
        <p:nvSpPr>
          <p:cNvPr id="7" name="TextBox 6">
            <a:extLst>
              <a:ext uri="{FF2B5EF4-FFF2-40B4-BE49-F238E27FC236}">
                <a16:creationId xmlns:a16="http://schemas.microsoft.com/office/drawing/2014/main" id="{61AFA153-2550-6D46-91DB-B7B80D3422E0}"/>
              </a:ext>
            </a:extLst>
          </p:cNvPr>
          <p:cNvSpPr txBox="1"/>
          <p:nvPr/>
        </p:nvSpPr>
        <p:spPr>
          <a:xfrm>
            <a:off x="4572000" y="915566"/>
            <a:ext cx="3960440" cy="2046714"/>
          </a:xfrm>
          <a:prstGeom prst="rect">
            <a:avLst/>
          </a:prstGeom>
          <a:noFill/>
        </p:spPr>
        <p:txBody>
          <a:bodyPr wrap="square" rtlCol="0">
            <a:spAutoFit/>
          </a:bodyPr>
          <a:lstStyle/>
          <a:p>
            <a:pPr algn="ctr"/>
            <a:r>
              <a:rPr lang="en-HK" sz="1300" dirty="0">
                <a:solidFill>
                  <a:srgbClr val="3C3C3B"/>
                </a:solidFill>
                <a:latin typeface="Arial" panose="020B0604020202020204" pitchFamily="34" charset="0"/>
                <a:cs typeface="Arial" panose="020B0604020202020204" pitchFamily="34" charset="0"/>
              </a:rPr>
              <a:t>Smart Cards in our Lives</a:t>
            </a:r>
          </a:p>
          <a:p>
            <a:pPr algn="just"/>
            <a:endParaRPr lang="en-HK" sz="1300" dirty="0">
              <a:solidFill>
                <a:srgbClr val="3C3C3B"/>
              </a:solidFill>
              <a:latin typeface="Arial" panose="020B0604020202020204" pitchFamily="34" charset="0"/>
              <a:cs typeface="Arial" panose="020B0604020202020204" pitchFamily="34" charset="0"/>
            </a:endParaRPr>
          </a:p>
          <a:p>
            <a:pPr algn="just"/>
            <a:r>
              <a:rPr lang="en-HK" sz="1000" dirty="0">
                <a:solidFill>
                  <a:srgbClr val="3C3C3B"/>
                </a:solidFill>
                <a:latin typeface="Arial" panose="020B0604020202020204" pitchFamily="34" charset="0"/>
                <a:cs typeface="Arial" panose="020B0604020202020204" pitchFamily="34" charset="0"/>
              </a:rPr>
              <a:t>Financial institutions have already started to test the development and distribution of smart cards into the mass market.</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US" sz="1000" b="1" dirty="0">
                <a:latin typeface="Arial" panose="020B0604020202020204" pitchFamily="34" charset="0"/>
                <a:cs typeface="Arial" panose="020B0604020202020204" pitchFamily="34" charset="0"/>
              </a:rPr>
              <a:t>The contactless card protocol in use today is insecure</a:t>
            </a:r>
            <a:r>
              <a:rPr lang="en-US" sz="1000" dirty="0">
                <a:latin typeface="Arial" panose="020B0604020202020204" pitchFamily="34" charset="0"/>
                <a:cs typeface="Arial" panose="020B0604020202020204" pitchFamily="34" charset="0"/>
              </a:rPr>
              <a:t>. </a:t>
            </a:r>
            <a:r>
              <a:rPr lang="en-HK" sz="1000" dirty="0">
                <a:solidFill>
                  <a:srgbClr val="3C3C3B"/>
                </a:solidFill>
                <a:latin typeface="Arial" panose="020B0604020202020204" pitchFamily="34" charset="0"/>
                <a:cs typeface="Arial" panose="020B0604020202020204" pitchFamily="34" charset="0"/>
              </a:rPr>
              <a:t>The refunding cost for credit and debit cards thefts also represents a major burden for financial institutions. </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HK" sz="1000" dirty="0">
                <a:solidFill>
                  <a:srgbClr val="3C3C3B"/>
                </a:solidFill>
                <a:latin typeface="Arial" panose="020B0604020202020204" pitchFamily="34" charset="0"/>
                <a:cs typeface="Arial" panose="020B0604020202020204" pitchFamily="34" charset="0"/>
              </a:rPr>
              <a:t>A more secure card framework relying on biometrics and other features is expected to grow in the coming years.</a:t>
            </a:r>
          </a:p>
          <a:p>
            <a:pPr algn="just"/>
            <a:endParaRPr lang="en-HK" sz="1100" dirty="0">
              <a:solidFill>
                <a:srgbClr val="3C3C3B"/>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72BE9BD-DB2C-FC48-B26B-6D66552E4F9B}"/>
              </a:ext>
            </a:extLst>
          </p:cNvPr>
          <p:cNvSpPr txBox="1"/>
          <p:nvPr/>
        </p:nvSpPr>
        <p:spPr>
          <a:xfrm>
            <a:off x="323528" y="915566"/>
            <a:ext cx="3960440" cy="4416594"/>
          </a:xfrm>
          <a:prstGeom prst="rect">
            <a:avLst/>
          </a:prstGeom>
          <a:noFill/>
        </p:spPr>
        <p:txBody>
          <a:bodyPr wrap="square" rtlCol="0">
            <a:spAutoFit/>
          </a:bodyPr>
          <a:lstStyle/>
          <a:p>
            <a:pPr algn="ctr"/>
            <a:r>
              <a:rPr lang="en-HK" sz="1300" dirty="0">
                <a:solidFill>
                  <a:srgbClr val="3C3C3B"/>
                </a:solidFill>
                <a:latin typeface="Arial" panose="020B0604020202020204" pitchFamily="34" charset="0"/>
                <a:cs typeface="Arial" panose="020B0604020202020204" pitchFamily="34" charset="0"/>
              </a:rPr>
              <a:t>Biometrics and the Need for Better Security</a:t>
            </a:r>
          </a:p>
          <a:p>
            <a:pPr algn="just"/>
            <a:endParaRPr lang="en-HK" sz="1300" dirty="0">
              <a:solidFill>
                <a:srgbClr val="3C3C3B"/>
              </a:solidFill>
              <a:latin typeface="Arial" panose="020B0604020202020204" pitchFamily="34" charset="0"/>
              <a:cs typeface="Arial" panose="020B0604020202020204" pitchFamily="34" charset="0"/>
            </a:endParaRPr>
          </a:p>
          <a:p>
            <a:pPr algn="just"/>
            <a:r>
              <a:rPr lang="en-HK" sz="1000" b="1" dirty="0">
                <a:solidFill>
                  <a:srgbClr val="3C3C3B"/>
                </a:solidFill>
                <a:latin typeface="Arial" panose="020B0604020202020204" pitchFamily="34" charset="0"/>
                <a:cs typeface="Arial" panose="020B0604020202020204" pitchFamily="34" charset="0"/>
              </a:rPr>
              <a:t>Passwords account for 81% of data breaches</a:t>
            </a:r>
            <a:r>
              <a:rPr lang="en-HK" sz="1000" dirty="0">
                <a:solidFill>
                  <a:srgbClr val="3C3C3B"/>
                </a:solidFill>
                <a:latin typeface="Arial" panose="020B0604020202020204" pitchFamily="34" charset="0"/>
                <a:cs typeface="Arial" panose="020B0604020202020204" pitchFamily="34" charset="0"/>
              </a:rPr>
              <a:t>, making them the biggest flaw in personal and enterprise security. Biometrics allow companies to replace passwords and tokens with a user friendly solution.</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HK" sz="1000" b="1" dirty="0">
                <a:solidFill>
                  <a:srgbClr val="3C3C3B"/>
                </a:solidFill>
                <a:latin typeface="Arial" panose="020B0604020202020204" pitchFamily="34" charset="0"/>
                <a:cs typeface="Arial" panose="020B0604020202020204" pitchFamily="34" charset="0"/>
              </a:rPr>
              <a:t>Multifactor authentication </a:t>
            </a:r>
            <a:r>
              <a:rPr lang="en-HK" sz="1000" dirty="0">
                <a:solidFill>
                  <a:srgbClr val="3C3C3B"/>
                </a:solidFill>
                <a:latin typeface="Arial" panose="020B0604020202020204" pitchFamily="34" charset="0"/>
                <a:cs typeface="Arial" panose="020B0604020202020204" pitchFamily="34" charset="0"/>
              </a:rPr>
              <a:t>highly improves security. It is unlikely that an attacker could fake or steal all three elements involved in the </a:t>
            </a:r>
            <a:r>
              <a:rPr lang="en-HK" sz="1000" b="1" dirty="0">
                <a:solidFill>
                  <a:srgbClr val="3C3C3B"/>
                </a:solidFill>
                <a:latin typeface="Arial" panose="020B0604020202020204" pitchFamily="34" charset="0"/>
                <a:cs typeface="Arial" panose="020B0604020202020204" pitchFamily="34" charset="0"/>
              </a:rPr>
              <a:t>3 Factor Authentication </a:t>
            </a:r>
            <a:r>
              <a:rPr lang="en-HK" sz="1000" dirty="0">
                <a:solidFill>
                  <a:srgbClr val="3C3C3B"/>
                </a:solidFill>
                <a:latin typeface="Arial" panose="020B0604020202020204" pitchFamily="34" charset="0"/>
                <a:cs typeface="Arial" panose="020B0604020202020204" pitchFamily="34" charset="0"/>
              </a:rPr>
              <a:t>process. </a:t>
            </a:r>
            <a:r>
              <a:rPr lang="en-US" sz="1000" b="1" dirty="0">
                <a:latin typeface="Arial" panose="020B0604020202020204" pitchFamily="34" charset="0"/>
                <a:cs typeface="Arial" panose="020B0604020202020204" pitchFamily="34" charset="0"/>
              </a:rPr>
              <a:t>3FA: </a:t>
            </a:r>
            <a:r>
              <a:rPr lang="en-US" sz="1000" dirty="0">
                <a:latin typeface="Arial" panose="020B0604020202020204" pitchFamily="34" charset="0"/>
                <a:cs typeface="Arial" panose="020B0604020202020204" pitchFamily="34" charset="0"/>
              </a:rPr>
              <a:t>Something I have, Something I know, Something I am.</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0EFCD8B-9197-F94A-B45C-D12B746FAE3F}"/>
              </a:ext>
            </a:extLst>
          </p:cNvPr>
          <p:cNvPicPr>
            <a:picLocks noChangeAspect="1"/>
          </p:cNvPicPr>
          <p:nvPr/>
        </p:nvPicPr>
        <p:blipFill rotWithShape="1">
          <a:blip r:embed="rId3">
            <a:extLst>
              <a:ext uri="{28A0092B-C50C-407E-A947-70E740481C1C}">
                <a14:useLocalDpi xmlns:a14="http://schemas.microsoft.com/office/drawing/2010/main"/>
              </a:ext>
            </a:extLst>
          </a:blip>
          <a:srcRect l="18872" t="19599" r="12421" b="24522"/>
          <a:stretch/>
        </p:blipFill>
        <p:spPr>
          <a:xfrm>
            <a:off x="611560" y="2962280"/>
            <a:ext cx="3134692" cy="1828570"/>
          </a:xfrm>
          <a:prstGeom prst="rect">
            <a:avLst/>
          </a:prstGeom>
        </p:spPr>
      </p:pic>
      <p:sp>
        <p:nvSpPr>
          <p:cNvPr id="6" name="Slide Number Placeholder 5">
            <a:extLst>
              <a:ext uri="{FF2B5EF4-FFF2-40B4-BE49-F238E27FC236}">
                <a16:creationId xmlns:a16="http://schemas.microsoft.com/office/drawing/2014/main" id="{2D3F514D-AD6D-DE44-BECD-A6BD654C9609}"/>
              </a:ext>
            </a:extLst>
          </p:cNvPr>
          <p:cNvSpPr>
            <a:spLocks noGrp="1"/>
          </p:cNvSpPr>
          <p:nvPr>
            <p:ph type="sldNum" sz="quarter" idx="4"/>
          </p:nvPr>
        </p:nvSpPr>
        <p:spPr/>
        <p:txBody>
          <a:bodyPr/>
          <a:lstStyle/>
          <a:p>
            <a:fld id="{C62A71CF-8B64-0042-BB98-8EEFD735EE92}" type="slidenum">
              <a:rPr lang="en-US" smtClean="0"/>
              <a:t>4</a:t>
            </a:fld>
            <a:endParaRPr lang="en-US"/>
          </a:p>
        </p:txBody>
      </p:sp>
      <p:sp>
        <p:nvSpPr>
          <p:cNvPr id="11" name="TextBox 10">
            <a:extLst>
              <a:ext uri="{FF2B5EF4-FFF2-40B4-BE49-F238E27FC236}">
                <a16:creationId xmlns:a16="http://schemas.microsoft.com/office/drawing/2014/main" id="{7245A697-D38C-1248-BA6A-D7EAEFBED016}"/>
              </a:ext>
            </a:extLst>
          </p:cNvPr>
          <p:cNvSpPr txBox="1"/>
          <p:nvPr/>
        </p:nvSpPr>
        <p:spPr>
          <a:xfrm>
            <a:off x="4893065" y="4877141"/>
            <a:ext cx="1872208" cy="184666"/>
          </a:xfrm>
          <a:prstGeom prst="rect">
            <a:avLst/>
          </a:prstGeom>
          <a:noFill/>
        </p:spPr>
        <p:txBody>
          <a:bodyPr wrap="square" rtlCol="0">
            <a:spAutoFit/>
          </a:bodyPr>
          <a:lstStyle/>
          <a:p>
            <a:r>
              <a:rPr lang="en-US" sz="600" i="1" dirty="0">
                <a:latin typeface="Arial" panose="020B0604020202020204" pitchFamily="34" charset="0"/>
                <a:cs typeface="Arial" panose="020B0604020202020204" pitchFamily="34" charset="0"/>
              </a:rPr>
              <a:t>Source: Market Research Future</a:t>
            </a:r>
          </a:p>
        </p:txBody>
      </p:sp>
      <p:sp>
        <p:nvSpPr>
          <p:cNvPr id="12" name="TextBox 11">
            <a:extLst>
              <a:ext uri="{FF2B5EF4-FFF2-40B4-BE49-F238E27FC236}">
                <a16:creationId xmlns:a16="http://schemas.microsoft.com/office/drawing/2014/main" id="{B8ACE810-5785-FC4D-AC14-4B2A8A7D926D}"/>
              </a:ext>
            </a:extLst>
          </p:cNvPr>
          <p:cNvSpPr txBox="1"/>
          <p:nvPr/>
        </p:nvSpPr>
        <p:spPr>
          <a:xfrm>
            <a:off x="899592" y="4876006"/>
            <a:ext cx="1872208" cy="184666"/>
          </a:xfrm>
          <a:prstGeom prst="rect">
            <a:avLst/>
          </a:prstGeom>
          <a:noFill/>
        </p:spPr>
        <p:txBody>
          <a:bodyPr wrap="square" rtlCol="0">
            <a:spAutoFit/>
          </a:bodyPr>
          <a:lstStyle/>
          <a:p>
            <a:r>
              <a:rPr lang="en-US" sz="600" i="1" dirty="0">
                <a:latin typeface="Arial" panose="020B0604020202020204" pitchFamily="34" charset="0"/>
                <a:cs typeface="Arial" panose="020B0604020202020204" pitchFamily="34" charset="0"/>
              </a:rPr>
              <a:t>Source: </a:t>
            </a:r>
            <a:r>
              <a:rPr lang="en-US" sz="600" i="1" dirty="0" err="1">
                <a:latin typeface="Arial" panose="020B0604020202020204" pitchFamily="34" charset="0"/>
                <a:cs typeface="Arial" panose="020B0604020202020204" pitchFamily="34" charset="0"/>
              </a:rPr>
              <a:t>Tractica</a:t>
            </a:r>
            <a:endParaRPr lang="en-US" sz="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46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0912-6D2D-4FB7-8E3B-F1A1516E2CB4}"/>
              </a:ext>
            </a:extLst>
          </p:cNvPr>
          <p:cNvSpPr/>
          <p:nvPr/>
        </p:nvSpPr>
        <p:spPr>
          <a:xfrm>
            <a:off x="-16075" y="915566"/>
            <a:ext cx="9196587" cy="43204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lumMod val="85000"/>
                  <a:lumOff val="15000"/>
                </a:schemeClr>
              </a:solidFill>
            </a:endParaRPr>
          </a:p>
        </p:txBody>
      </p:sp>
      <p:sp>
        <p:nvSpPr>
          <p:cNvPr id="2" name="ZoneTexte 1"/>
          <p:cNvSpPr txBox="1"/>
          <p:nvPr/>
        </p:nvSpPr>
        <p:spPr>
          <a:xfrm>
            <a:off x="611560" y="195486"/>
            <a:ext cx="8280920" cy="430887"/>
          </a:xfrm>
          <a:prstGeom prst="rect">
            <a:avLst/>
          </a:prstGeom>
          <a:noFill/>
        </p:spPr>
        <p:txBody>
          <a:bodyPr wrap="square" rtlCol="0">
            <a:spAutoFit/>
          </a:bodyPr>
          <a:lstStyle/>
          <a:p>
            <a:r>
              <a:rPr lang="en-US" sz="2200" b="1" dirty="0">
                <a:solidFill>
                  <a:schemeClr val="bg1"/>
                </a:solidFill>
                <a:latin typeface="Frutiger55Roman" panose="020B0500000000000000" pitchFamily="34" charset="0"/>
              </a:rPr>
              <a:t>The </a:t>
            </a:r>
            <a:r>
              <a:rPr lang="en-US" sz="2200" b="1" dirty="0" err="1">
                <a:solidFill>
                  <a:schemeClr val="bg1"/>
                </a:solidFill>
                <a:latin typeface="Frutiger55Roman" panose="020B0500000000000000" pitchFamily="34" charset="0"/>
              </a:rPr>
              <a:t>UKey</a:t>
            </a:r>
            <a:r>
              <a:rPr lang="en-US" sz="2200" b="1" dirty="0">
                <a:solidFill>
                  <a:schemeClr val="bg1"/>
                </a:solidFill>
                <a:latin typeface="Frutiger55Roman" panose="020B0500000000000000" pitchFamily="34" charset="0"/>
              </a:rPr>
              <a:t> Card: A Unique Combination</a:t>
            </a:r>
            <a:r>
              <a:rPr lang="en-US" sz="2200" dirty="0">
                <a:solidFill>
                  <a:schemeClr val="bg1"/>
                </a:solidFill>
                <a:latin typeface="Frutiger55Roman" panose="020B0500000000000000" pitchFamily="34" charset="0"/>
              </a:rPr>
              <a:t>	</a:t>
            </a:r>
            <a:endParaRPr lang="fr-FR" sz="2200" dirty="0">
              <a:solidFill>
                <a:schemeClr val="bg1"/>
              </a:solidFill>
              <a:latin typeface="Frutiger55Roman" panose="020B0500000000000000" pitchFamily="34" charset="0"/>
            </a:endParaRPr>
          </a:p>
        </p:txBody>
      </p:sp>
      <p:sp>
        <p:nvSpPr>
          <p:cNvPr id="14" name="TextBox 13"/>
          <p:cNvSpPr txBox="1"/>
          <p:nvPr/>
        </p:nvSpPr>
        <p:spPr>
          <a:xfrm>
            <a:off x="107504" y="1131590"/>
            <a:ext cx="2808312"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Biometric Sensor</a:t>
            </a:r>
          </a:p>
          <a:p>
            <a:pPr algn="ctr"/>
            <a:r>
              <a:rPr lang="en-US" sz="1200" dirty="0">
                <a:solidFill>
                  <a:schemeClr val="bg1"/>
                </a:solidFill>
                <a:latin typeface="Arial" panose="020B0604020202020204" pitchFamily="34" charset="0"/>
                <a:cs typeface="Arial" panose="020B0604020202020204" pitchFamily="34" charset="0"/>
              </a:rPr>
              <a:t>A fingerprint sensor that enhances and secures the user experience. 2 fingers can be registered. The biometric data never leaves the card.</a:t>
            </a:r>
          </a:p>
        </p:txBody>
      </p:sp>
      <p:sp>
        <p:nvSpPr>
          <p:cNvPr id="17" name="TextBox 16"/>
          <p:cNvSpPr txBox="1"/>
          <p:nvPr/>
        </p:nvSpPr>
        <p:spPr>
          <a:xfrm>
            <a:off x="6372200" y="2931790"/>
            <a:ext cx="2628308" cy="1246495"/>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NFC/EMV</a:t>
            </a:r>
          </a:p>
          <a:p>
            <a:pPr algn="ctr"/>
            <a:r>
              <a:rPr lang="en-US" sz="1200" dirty="0">
                <a:solidFill>
                  <a:schemeClr val="bg1"/>
                </a:solidFill>
                <a:latin typeface="Arial" panose="020B0604020202020204" pitchFamily="34" charset="0"/>
                <a:cs typeface="Arial" panose="020B0604020202020204" pitchFamily="34" charset="0"/>
              </a:rPr>
              <a:t>EMV and NFC are embedded into the card to comply with all point-of-sale readers. The communication is only enabled when your fingerprint is recognized.</a:t>
            </a:r>
          </a:p>
        </p:txBody>
      </p:sp>
      <p:sp>
        <p:nvSpPr>
          <p:cNvPr id="18" name="TextBox 17"/>
          <p:cNvSpPr txBox="1"/>
          <p:nvPr/>
        </p:nvSpPr>
        <p:spPr>
          <a:xfrm>
            <a:off x="6264171" y="1131590"/>
            <a:ext cx="2679686"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Energy Efficient</a:t>
            </a:r>
          </a:p>
          <a:p>
            <a:pPr algn="ctr"/>
            <a:r>
              <a:rPr lang="en-US" sz="1200" dirty="0">
                <a:solidFill>
                  <a:schemeClr val="bg1"/>
                </a:solidFill>
                <a:latin typeface="Arial" panose="020B0604020202020204" pitchFamily="34" charset="0"/>
                <a:cs typeface="Arial" panose="020B0604020202020204" pitchFamily="34" charset="0"/>
              </a:rPr>
              <a:t>The combination of high standard technology is guaranteed by a long lasting battery that doesn’t need to be recharged.</a:t>
            </a:r>
          </a:p>
        </p:txBody>
      </p:sp>
      <p:sp>
        <p:nvSpPr>
          <p:cNvPr id="19" name="TextBox 18"/>
          <p:cNvSpPr txBox="1"/>
          <p:nvPr/>
        </p:nvSpPr>
        <p:spPr>
          <a:xfrm>
            <a:off x="2961215" y="1131590"/>
            <a:ext cx="2983108"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Transport It Anywhere</a:t>
            </a:r>
          </a:p>
          <a:p>
            <a:pPr algn="ctr"/>
            <a:r>
              <a:rPr lang="en-US" sz="1200" dirty="0">
                <a:solidFill>
                  <a:schemeClr val="bg1"/>
                </a:solidFill>
                <a:latin typeface="Arial" panose="020B0604020202020204" pitchFamily="34" charset="0"/>
                <a:cs typeface="Arial" panose="020B0604020202020204" pitchFamily="34" charset="0"/>
              </a:rPr>
              <a:t>The dimensions are the same as your banking card (</a:t>
            </a:r>
            <a:r>
              <a:rPr lang="en-HK" sz="1200" dirty="0">
                <a:solidFill>
                  <a:schemeClr val="bg1"/>
                </a:solidFill>
                <a:latin typeface="Arial" panose="020B0604020202020204" pitchFamily="34" charset="0"/>
                <a:cs typeface="Arial" panose="020B0604020202020204" pitchFamily="34" charset="0"/>
              </a:rPr>
              <a:t>ISO/IEC 7810)</a:t>
            </a:r>
            <a:r>
              <a:rPr lang="en-US" sz="1200" dirty="0">
                <a:solidFill>
                  <a:schemeClr val="bg1"/>
                </a:solidFill>
                <a:latin typeface="Arial" panose="020B0604020202020204" pitchFamily="34" charset="0"/>
                <a:cs typeface="Arial" panose="020B0604020202020204" pitchFamily="34" charset="0"/>
              </a:rPr>
              <a:t>.</a:t>
            </a:r>
          </a:p>
          <a:p>
            <a:pPr algn="ctr"/>
            <a:r>
              <a:rPr lang="en-US" sz="1200" dirty="0">
                <a:solidFill>
                  <a:schemeClr val="bg1"/>
                </a:solidFill>
                <a:latin typeface="Arial" panose="020B0604020202020204" pitchFamily="34" charset="0"/>
                <a:cs typeface="Arial" panose="020B0604020202020204" pitchFamily="34" charset="0"/>
              </a:rPr>
              <a:t>The </a:t>
            </a:r>
            <a:r>
              <a:rPr lang="en-US" sz="1200" dirty="0" err="1">
                <a:solidFill>
                  <a:schemeClr val="bg1"/>
                </a:solidFill>
                <a:latin typeface="Arial" panose="020B0604020202020204" pitchFamily="34" charset="0"/>
                <a:cs typeface="Arial" panose="020B0604020202020204" pitchFamily="34" charset="0"/>
              </a:rPr>
              <a:t>UKey</a:t>
            </a:r>
            <a:r>
              <a:rPr lang="en-US" sz="1200" dirty="0">
                <a:solidFill>
                  <a:schemeClr val="bg1"/>
                </a:solidFill>
                <a:latin typeface="Arial" panose="020B0604020202020204" pitchFamily="34" charset="0"/>
                <a:cs typeface="Arial" panose="020B0604020202020204" pitchFamily="34" charset="0"/>
              </a:rPr>
              <a:t> card is compatible with the ISO dimensions.</a:t>
            </a:r>
          </a:p>
        </p:txBody>
      </p:sp>
      <p:sp>
        <p:nvSpPr>
          <p:cNvPr id="20" name="TextBox 19"/>
          <p:cNvSpPr txBox="1"/>
          <p:nvPr/>
        </p:nvSpPr>
        <p:spPr>
          <a:xfrm>
            <a:off x="80988" y="2931790"/>
            <a:ext cx="2618804" cy="1246495"/>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Robust Cryptography </a:t>
            </a:r>
          </a:p>
          <a:p>
            <a:pPr algn="ctr"/>
            <a:r>
              <a:rPr lang="en-US" sz="1200" dirty="0">
                <a:solidFill>
                  <a:schemeClr val="bg1"/>
                </a:solidFill>
                <a:latin typeface="Arial" panose="020B0604020202020204" pitchFamily="34" charset="0"/>
                <a:cs typeface="Arial" panose="020B0604020202020204" pitchFamily="34" charset="0"/>
              </a:rPr>
              <a:t>Fingerprint templates and private data are stored in a certified secure element (EAL6+). </a:t>
            </a:r>
            <a:r>
              <a:rPr lang="en-US" sz="1200" dirty="0" err="1">
                <a:solidFill>
                  <a:schemeClr val="bg1"/>
                </a:solidFill>
                <a:latin typeface="Arial" panose="020B0604020202020204" pitchFamily="34" charset="0"/>
                <a:cs typeface="Arial" panose="020B0604020202020204" pitchFamily="34" charset="0"/>
              </a:rPr>
              <a:t>Unikeys</a:t>
            </a:r>
            <a:r>
              <a:rPr lang="en-US" sz="1200" dirty="0">
                <a:solidFill>
                  <a:schemeClr val="bg1"/>
                </a:solidFill>
                <a:latin typeface="Arial" panose="020B0604020202020204" pitchFamily="34" charset="0"/>
                <a:cs typeface="Arial" panose="020B0604020202020204" pitchFamily="34" charset="0"/>
              </a:rPr>
              <a:t> uses the most advanced cryptography standards.</a:t>
            </a:r>
          </a:p>
        </p:txBody>
      </p:sp>
      <p:pic>
        <p:nvPicPr>
          <p:cNvPr id="5" name="Picture 4">
            <a:extLst>
              <a:ext uri="{FF2B5EF4-FFF2-40B4-BE49-F238E27FC236}">
                <a16:creationId xmlns:a16="http://schemas.microsoft.com/office/drawing/2014/main" id="{62FA2F66-0420-2C49-A5E6-BBD3069BB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562324"/>
            <a:ext cx="3213100" cy="2025650"/>
          </a:xfrm>
          <a:prstGeom prst="rect">
            <a:avLst/>
          </a:prstGeom>
        </p:spPr>
      </p:pic>
      <p:sp>
        <p:nvSpPr>
          <p:cNvPr id="3" name="Slide Number Placeholder 2">
            <a:extLst>
              <a:ext uri="{FF2B5EF4-FFF2-40B4-BE49-F238E27FC236}">
                <a16:creationId xmlns:a16="http://schemas.microsoft.com/office/drawing/2014/main" id="{B907FEC8-68E1-0941-BB9C-59C423ACE46D}"/>
              </a:ext>
            </a:extLst>
          </p:cNvPr>
          <p:cNvSpPr>
            <a:spLocks noGrp="1"/>
          </p:cNvSpPr>
          <p:nvPr>
            <p:ph type="sldNum" sz="quarter" idx="4"/>
          </p:nvPr>
        </p:nvSpPr>
        <p:spPr/>
        <p:txBody>
          <a:bodyPr/>
          <a:lstStyle/>
          <a:p>
            <a:fld id="{C62A71CF-8B64-0042-BB98-8EEFD735EE92}" type="slidenum">
              <a:rPr lang="en-US" smtClean="0"/>
              <a:t>5</a:t>
            </a:fld>
            <a:endParaRPr lang="en-US"/>
          </a:p>
        </p:txBody>
      </p:sp>
    </p:spTree>
    <p:extLst>
      <p:ext uri="{BB962C8B-B14F-4D97-AF65-F5344CB8AC3E}">
        <p14:creationId xmlns:p14="http://schemas.microsoft.com/office/powerpoint/2010/main" val="134568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a:solidFill>
                  <a:schemeClr val="bg1"/>
                </a:solidFill>
                <a:latin typeface="Frutiger55Roman" panose="020B0500000000000000" pitchFamily="34" charset="0"/>
              </a:rPr>
              <a:t>Rethinking Hardware Wallets</a:t>
            </a:r>
            <a:endParaRPr lang="fr-FR" sz="2200" dirty="0">
              <a:solidFill>
                <a:schemeClr val="bg1"/>
              </a:solidFill>
              <a:latin typeface="Frutiger55Roman" panose="020B0500000000000000" pitchFamily="34" charset="0"/>
            </a:endParaRPr>
          </a:p>
        </p:txBody>
      </p:sp>
      <p:sp>
        <p:nvSpPr>
          <p:cNvPr id="9" name="TextBox 8"/>
          <p:cNvSpPr txBox="1"/>
          <p:nvPr/>
        </p:nvSpPr>
        <p:spPr>
          <a:xfrm>
            <a:off x="179512" y="1288984"/>
            <a:ext cx="5760640" cy="1492716"/>
          </a:xfrm>
          <a:prstGeom prst="rect">
            <a:avLst/>
          </a:prstGeom>
          <a:noFill/>
        </p:spPr>
        <p:txBody>
          <a:bodyPr wrap="square" rtlCol="0">
            <a:spAutoFit/>
          </a:bodyPr>
          <a:lstStyle/>
          <a:p>
            <a:pPr algn="just"/>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The</a:t>
            </a:r>
            <a:r>
              <a:rPr lang="en-US" sz="1300" b="1" dirty="0">
                <a:latin typeface="Arial" panose="020B0604020202020204" pitchFamily="34" charset="0"/>
                <a:cs typeface="Arial" panose="020B0604020202020204" pitchFamily="34" charset="0"/>
              </a:rPr>
              <a:t> fingerprint </a:t>
            </a:r>
            <a:r>
              <a:rPr lang="en-US" sz="1300" dirty="0">
                <a:latin typeface="Arial" panose="020B0604020202020204" pitchFamily="34" charset="0"/>
                <a:cs typeface="Arial" panose="020B0604020202020204" pitchFamily="34" charset="0"/>
              </a:rPr>
              <a:t>becomes the pin code.</a:t>
            </a:r>
          </a:p>
          <a:p>
            <a:pPr marL="285750" lvl="0" indent="-285750" algn="just">
              <a:buFont typeface="Arial" panose="020B0604020202020204" pitchFamily="34" charset="0"/>
              <a:buChar char="•"/>
            </a:pPr>
            <a:endParaRPr lang="en-US" sz="1300" dirty="0">
              <a:solidFill>
                <a:prstClr val="black"/>
              </a:solidFill>
              <a:latin typeface="Arial" panose="020B0604020202020204" pitchFamily="34" charset="0"/>
              <a:cs typeface="Arial" panose="020B0604020202020204" pitchFamily="34" charset="0"/>
            </a:endParaRPr>
          </a:p>
          <a:p>
            <a:pPr marL="285750" lvl="0" indent="-285750" algn="just">
              <a:buFont typeface="Arial" panose="020B0604020202020204" pitchFamily="34" charset="0"/>
              <a:buChar char="•"/>
            </a:pPr>
            <a:r>
              <a:rPr lang="en-US" sz="1300" dirty="0">
                <a:solidFill>
                  <a:prstClr val="black"/>
                </a:solidFill>
                <a:latin typeface="Arial" panose="020B0604020202020204" pitchFamily="34" charset="0"/>
                <a:cs typeface="Arial" panose="020B0604020202020204" pitchFamily="34" charset="0"/>
              </a:rPr>
              <a:t>The current contactless card protocol is </a:t>
            </a:r>
            <a:r>
              <a:rPr lang="en-US" sz="1300" b="1" dirty="0">
                <a:solidFill>
                  <a:prstClr val="black"/>
                </a:solidFill>
                <a:latin typeface="Arial" panose="020B0604020202020204" pitchFamily="34" charset="0"/>
                <a:cs typeface="Arial" panose="020B0604020202020204" pitchFamily="34" charset="0"/>
              </a:rPr>
              <a:t>highly vulnerable to hackers</a:t>
            </a:r>
            <a:r>
              <a:rPr lang="en-US" sz="1300" dirty="0">
                <a:solidFill>
                  <a:prstClr val="black"/>
                </a:solidFill>
                <a:latin typeface="Arial" panose="020B0604020202020204" pitchFamily="34" charset="0"/>
                <a:cs typeface="Arial" panose="020B0604020202020204" pitchFamily="34" charset="0"/>
              </a:rPr>
              <a:t>.</a:t>
            </a:r>
          </a:p>
          <a:p>
            <a:pPr algn="just"/>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The biometric authentication </a:t>
            </a:r>
            <a:r>
              <a:rPr lang="en-US" sz="1300" b="1" dirty="0">
                <a:latin typeface="Arial" panose="020B0604020202020204" pitchFamily="34" charset="0"/>
                <a:cs typeface="Arial" panose="020B0604020202020204" pitchFamily="34" charset="0"/>
              </a:rPr>
              <a:t>secures and highly improves the UX</a:t>
            </a:r>
            <a:r>
              <a:rPr lang="en-US" sz="13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5113C38-3917-4549-BC25-C8034DABDED7}"/>
              </a:ext>
            </a:extLst>
          </p:cNvPr>
          <p:cNvSpPr txBox="1"/>
          <p:nvPr/>
        </p:nvSpPr>
        <p:spPr>
          <a:xfrm>
            <a:off x="3131840" y="3075806"/>
            <a:ext cx="5904656" cy="1477328"/>
          </a:xfrm>
          <a:prstGeom prst="rect">
            <a:avLst/>
          </a:prstGeom>
          <a:noFill/>
        </p:spPr>
        <p:txBody>
          <a:bodyPr wrap="square" rtlCol="0">
            <a:spAutoFit/>
          </a:bodyPr>
          <a:lstStyle/>
          <a:p>
            <a:pPr algn="just"/>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The </a:t>
            </a:r>
            <a:r>
              <a:rPr lang="en-US" sz="1300" dirty="0" err="1">
                <a:latin typeface="Arial" panose="020B0604020202020204" pitchFamily="34" charset="0"/>
                <a:cs typeface="Arial" panose="020B0604020202020204" pitchFamily="34" charset="0"/>
              </a:rPr>
              <a:t>UKey</a:t>
            </a:r>
            <a:r>
              <a:rPr lang="en-US" sz="1300" dirty="0">
                <a:latin typeface="Arial" panose="020B0604020202020204" pitchFamily="34" charset="0"/>
                <a:cs typeface="Arial" panose="020B0604020202020204" pitchFamily="34" charset="0"/>
              </a:rPr>
              <a:t> card can host </a:t>
            </a:r>
            <a:r>
              <a:rPr lang="en-US" sz="1300" b="1" dirty="0">
                <a:latin typeface="Arial" panose="020B0604020202020204" pitchFamily="34" charset="0"/>
                <a:cs typeface="Arial" panose="020B0604020202020204" pitchFamily="34" charset="0"/>
              </a:rPr>
              <a:t>multiple crypto-assets</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From 2FA to </a:t>
            </a:r>
            <a:r>
              <a:rPr lang="en-US" sz="1300" b="1" dirty="0">
                <a:latin typeface="Arial" panose="020B0604020202020204" pitchFamily="34" charset="0"/>
                <a:cs typeface="Arial" panose="020B0604020202020204" pitchFamily="34" charset="0"/>
              </a:rPr>
              <a:t>3FA</a:t>
            </a:r>
            <a:r>
              <a:rPr lang="en-US" sz="1300" dirty="0">
                <a:latin typeface="Arial" panose="020B0604020202020204" pitchFamily="34" charset="0"/>
                <a:cs typeface="Arial" panose="020B0604020202020204" pitchFamily="34" charset="0"/>
              </a:rPr>
              <a:t> (Something I have, Something I know, Something I am).</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The most portable and </a:t>
            </a:r>
            <a:r>
              <a:rPr lang="en-US" sz="1300" b="1" dirty="0">
                <a:latin typeface="Arial" panose="020B0604020202020204" pitchFamily="34" charset="0"/>
                <a:cs typeface="Arial" panose="020B0604020202020204" pitchFamily="34" charset="0"/>
              </a:rPr>
              <a:t>compact cutting edge </a:t>
            </a:r>
            <a:r>
              <a:rPr lang="en-US" sz="1300" dirty="0">
                <a:latin typeface="Arial" panose="020B0604020202020204" pitchFamily="34" charset="0"/>
                <a:cs typeface="Arial" panose="020B0604020202020204" pitchFamily="34" charset="0"/>
              </a:rPr>
              <a:t>hardware wallet.</a:t>
            </a:r>
          </a:p>
          <a:p>
            <a:pPr algn="just"/>
            <a:endParaRPr lang="en-US"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85D83FC-C8A3-4B4A-B3B7-0696CE9AE6C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732240" y="1059582"/>
            <a:ext cx="1224136" cy="1758413"/>
          </a:xfrm>
          <a:prstGeom prst="rect">
            <a:avLst/>
          </a:prstGeom>
        </p:spPr>
      </p:pic>
      <p:sp>
        <p:nvSpPr>
          <p:cNvPr id="5" name="Slide Number Placeholder 4">
            <a:extLst>
              <a:ext uri="{FF2B5EF4-FFF2-40B4-BE49-F238E27FC236}">
                <a16:creationId xmlns:a16="http://schemas.microsoft.com/office/drawing/2014/main" id="{B94DF4BD-B5B6-0643-A7B8-6C52D1C8EC79}"/>
              </a:ext>
            </a:extLst>
          </p:cNvPr>
          <p:cNvSpPr>
            <a:spLocks noGrp="1"/>
          </p:cNvSpPr>
          <p:nvPr>
            <p:ph type="sldNum" sz="quarter" idx="4"/>
          </p:nvPr>
        </p:nvSpPr>
        <p:spPr/>
        <p:txBody>
          <a:bodyPr/>
          <a:lstStyle/>
          <a:p>
            <a:fld id="{C62A71CF-8B64-0042-BB98-8EEFD735EE92}" type="slidenum">
              <a:rPr lang="en-US" smtClean="0"/>
              <a:t>6</a:t>
            </a:fld>
            <a:endParaRPr lang="en-US"/>
          </a:p>
        </p:txBody>
      </p:sp>
      <p:pic>
        <p:nvPicPr>
          <p:cNvPr id="4" name="Picture 3">
            <a:extLst>
              <a:ext uri="{FF2B5EF4-FFF2-40B4-BE49-F238E27FC236}">
                <a16:creationId xmlns:a16="http://schemas.microsoft.com/office/drawing/2014/main" id="{4EB48437-8444-624D-A534-579C6F8C1BA0}"/>
              </a:ext>
            </a:extLst>
          </p:cNvPr>
          <p:cNvPicPr>
            <a:picLocks noChangeAspect="1"/>
          </p:cNvPicPr>
          <p:nvPr/>
        </p:nvPicPr>
        <p:blipFill rotWithShape="1">
          <a:blip r:embed="rId3">
            <a:extLst>
              <a:ext uri="{28A0092B-C50C-407E-A947-70E740481C1C}">
                <a14:useLocalDpi xmlns:a14="http://schemas.microsoft.com/office/drawing/2010/main" val="0"/>
              </a:ext>
            </a:extLst>
          </a:blip>
          <a:srcRect t="7654" b="8923"/>
          <a:stretch/>
        </p:blipFill>
        <p:spPr>
          <a:xfrm>
            <a:off x="499233" y="3139708"/>
            <a:ext cx="2344575" cy="1304250"/>
          </a:xfrm>
          <a:prstGeom prst="rect">
            <a:avLst/>
          </a:prstGeom>
        </p:spPr>
      </p:pic>
    </p:spTree>
    <p:extLst>
      <p:ext uri="{BB962C8B-B14F-4D97-AF65-F5344CB8AC3E}">
        <p14:creationId xmlns:p14="http://schemas.microsoft.com/office/powerpoint/2010/main" val="171313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Pilots, Introduced at Ethereum Japan</a:t>
            </a:r>
            <a:endParaRPr lang="fr-FR" sz="2200" dirty="0">
              <a:solidFill>
                <a:schemeClr val="bg1"/>
              </a:solidFill>
              <a:latin typeface="Frutiger55Roman" panose="020B0500000000000000" pitchFamily="34" charset="0"/>
            </a:endParaRPr>
          </a:p>
        </p:txBody>
      </p:sp>
      <p:sp>
        <p:nvSpPr>
          <p:cNvPr id="6" name="TextBox 5">
            <a:extLst>
              <a:ext uri="{FF2B5EF4-FFF2-40B4-BE49-F238E27FC236}">
                <a16:creationId xmlns:a16="http://schemas.microsoft.com/office/drawing/2014/main" id="{A6BACD4F-D7EF-0443-AAEC-2C36DB7DE40D}"/>
              </a:ext>
            </a:extLst>
          </p:cNvPr>
          <p:cNvSpPr txBox="1"/>
          <p:nvPr/>
        </p:nvSpPr>
        <p:spPr>
          <a:xfrm>
            <a:off x="251520" y="970146"/>
            <a:ext cx="3672408" cy="4985980"/>
          </a:xfrm>
          <a:prstGeom prst="rect">
            <a:avLst/>
          </a:prstGeom>
          <a:noFill/>
        </p:spPr>
        <p:txBody>
          <a:bodyPr wrap="square" rtlCol="0">
            <a:spAutoFit/>
          </a:bodyPr>
          <a:lstStyle/>
          <a:p>
            <a:pPr algn="ctr"/>
            <a:r>
              <a:rPr lang="en-HK" sz="1300" b="1" dirty="0">
                <a:solidFill>
                  <a:srgbClr val="3C3C3B"/>
                </a:solidFill>
                <a:latin typeface="Arial" panose="020B0604020202020204" pitchFamily="34" charset="0"/>
                <a:cs typeface="Arial" panose="020B0604020202020204" pitchFamily="34" charset="0"/>
              </a:rPr>
              <a:t>Ethereum Wallet</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Goal</a:t>
            </a:r>
          </a:p>
          <a:p>
            <a:pPr algn="just"/>
            <a:r>
              <a:rPr lang="en-US" sz="1000" dirty="0">
                <a:solidFill>
                  <a:srgbClr val="3C3C3B"/>
                </a:solidFill>
                <a:latin typeface="Arial" panose="020B0604020202020204" pitchFamily="34" charset="0"/>
                <a:cs typeface="Arial" panose="020B0604020202020204" pitchFamily="34" charset="0"/>
              </a:rPr>
              <a:t>Utilize the </a:t>
            </a:r>
            <a:r>
              <a:rPr lang="en-US" sz="1000" dirty="0" err="1">
                <a:solidFill>
                  <a:srgbClr val="3C3C3B"/>
                </a:solidFill>
                <a:latin typeface="Arial" panose="020B0604020202020204" pitchFamily="34" charset="0"/>
                <a:cs typeface="Arial" panose="020B0604020202020204" pitchFamily="34" charset="0"/>
              </a:rPr>
              <a:t>UKey</a:t>
            </a:r>
            <a:r>
              <a:rPr lang="en-US" sz="1000" dirty="0">
                <a:solidFill>
                  <a:srgbClr val="3C3C3B"/>
                </a:solidFill>
                <a:latin typeface="Arial" panose="020B0604020202020204" pitchFamily="34" charset="0"/>
                <a:cs typeface="Arial" panose="020B0604020202020204" pitchFamily="34" charset="0"/>
              </a:rPr>
              <a:t> card to secure a private key and sign transactions on the Ethereum blockchain.</a:t>
            </a: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Remarks</a:t>
            </a: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The </a:t>
            </a:r>
            <a:r>
              <a:rPr lang="en-US" sz="1000" dirty="0" err="1">
                <a:solidFill>
                  <a:srgbClr val="3C3C3B"/>
                </a:solidFill>
                <a:latin typeface="Arial" panose="020B0604020202020204" pitchFamily="34" charset="0"/>
                <a:cs typeface="Arial" panose="020B0604020202020204" pitchFamily="34" charset="0"/>
              </a:rPr>
              <a:t>UKey</a:t>
            </a:r>
            <a:r>
              <a:rPr lang="en-US" sz="1000" dirty="0">
                <a:solidFill>
                  <a:srgbClr val="3C3C3B"/>
                </a:solidFill>
                <a:latin typeface="Arial" panose="020B0604020202020204" pitchFamily="34" charset="0"/>
                <a:cs typeface="Arial" panose="020B0604020202020204" pitchFamily="34" charset="0"/>
              </a:rPr>
              <a:t> card enables the access to the app and to sign transactions.</a:t>
            </a:r>
          </a:p>
          <a:p>
            <a:pPr marL="171450" indent="-171450" algn="just">
              <a:buFont typeface="Arial" panose="020B0604020202020204" pitchFamily="34" charset="0"/>
              <a:buChar char="•"/>
            </a:pPr>
            <a:endParaRPr lang="en-US" sz="1000" dirty="0">
              <a:solidFill>
                <a:srgbClr val="3C3C3B"/>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The User Experience has been praised by the community especially in comparison to the existing hardware wallets. The wallet was first introduced at the Fintech Week in London and at NYU in New York.</a:t>
            </a:r>
            <a:endParaRPr lang="en-HK" sz="10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F983C4D-01F9-FB4A-887F-341A51B982D8}"/>
              </a:ext>
            </a:extLst>
          </p:cNvPr>
          <p:cNvSpPr txBox="1"/>
          <p:nvPr/>
        </p:nvSpPr>
        <p:spPr>
          <a:xfrm>
            <a:off x="4283968" y="970146"/>
            <a:ext cx="4032448" cy="4985980"/>
          </a:xfrm>
          <a:prstGeom prst="rect">
            <a:avLst/>
          </a:prstGeom>
          <a:noFill/>
        </p:spPr>
        <p:txBody>
          <a:bodyPr wrap="square" rtlCol="0">
            <a:spAutoFit/>
          </a:bodyPr>
          <a:lstStyle/>
          <a:p>
            <a:pPr algn="ctr"/>
            <a:r>
              <a:rPr lang="en-HK" sz="1300" b="1" dirty="0">
                <a:solidFill>
                  <a:srgbClr val="3C3C3B"/>
                </a:solidFill>
                <a:latin typeface="Arial" panose="020B0604020202020204" pitchFamily="34" charset="0"/>
                <a:cs typeface="Arial" panose="020B0604020202020204" pitchFamily="34" charset="0"/>
              </a:rPr>
              <a:t>Payment Channels Wallet</a:t>
            </a:r>
          </a:p>
          <a:p>
            <a:pPr algn="ctr"/>
            <a:endParaRPr lang="en-US" sz="1000" b="1" dirty="0">
              <a:solidFill>
                <a:srgbClr val="3C3C3B"/>
              </a:solidFill>
              <a:latin typeface="Arial" panose="020B0604020202020204" pitchFamily="34" charset="0"/>
              <a:cs typeface="Arial" panose="020B0604020202020204" pitchFamily="34" charset="0"/>
            </a:endParaRP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Goal</a:t>
            </a:r>
          </a:p>
          <a:p>
            <a:pPr algn="just"/>
            <a:r>
              <a:rPr lang="en-US" sz="1000" dirty="0">
                <a:solidFill>
                  <a:srgbClr val="3C3C3B"/>
                </a:solidFill>
                <a:latin typeface="Arial" panose="020B0604020202020204" pitchFamily="34" charset="0"/>
                <a:cs typeface="Arial" panose="020B0604020202020204" pitchFamily="34" charset="0"/>
              </a:rPr>
              <a:t>Showcase a seamless payment channels experience from a to z by enabling a smooth creation and utilization of payment channels.</a:t>
            </a: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Remarks</a:t>
            </a:r>
          </a:p>
          <a:p>
            <a:pPr marL="171450" indent="-171450" algn="just">
              <a:buFont typeface="Arial" panose="020B0604020202020204" pitchFamily="34" charset="0"/>
              <a:buChar char="•"/>
            </a:pPr>
            <a:r>
              <a:rPr lang="en-US" sz="1000" b="1" dirty="0">
                <a:solidFill>
                  <a:srgbClr val="3C3C3B"/>
                </a:solidFill>
                <a:latin typeface="Arial" panose="020B0604020202020204" pitchFamily="34" charset="0"/>
                <a:cs typeface="Arial" panose="020B0604020202020204" pitchFamily="34" charset="0"/>
              </a:rPr>
              <a:t>The first worldwide implementation </a:t>
            </a:r>
            <a:r>
              <a:rPr lang="en-US" sz="1000" dirty="0">
                <a:solidFill>
                  <a:srgbClr val="3C3C3B"/>
                </a:solidFill>
                <a:latin typeface="Arial" panose="020B0604020202020204" pitchFamily="34" charset="0"/>
                <a:cs typeface="Arial" panose="020B0604020202020204" pitchFamily="34" charset="0"/>
              </a:rPr>
              <a:t>that showcases a payment made from a card and from a hardware wallet on top of Payment Channels. On this wallet, cryptocurrency payments are fully taking place instantly.</a:t>
            </a:r>
          </a:p>
          <a:p>
            <a:pPr marL="171450" indent="-171450" algn="just">
              <a:buFont typeface="Arial" panose="020B0604020202020204" pitchFamily="34" charset="0"/>
              <a:buChar char="•"/>
            </a:pPr>
            <a:endParaRPr lang="en-US" sz="1000" dirty="0">
              <a:solidFill>
                <a:srgbClr val="3C3C3B"/>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A complete experience from the opening of the channels, the purchase at the merchant, to the withdrawal from the merchant. </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3BADEB2-93E8-8641-A0EB-3CB71052FDD6}"/>
              </a:ext>
            </a:extLst>
          </p:cNvPr>
          <p:cNvPicPr>
            <a:picLocks noChangeAspect="1"/>
          </p:cNvPicPr>
          <p:nvPr/>
        </p:nvPicPr>
        <p:blipFill>
          <a:blip r:embed="rId2"/>
          <a:stretch>
            <a:fillRect/>
          </a:stretch>
        </p:blipFill>
        <p:spPr>
          <a:xfrm>
            <a:off x="899592" y="915566"/>
            <a:ext cx="374441" cy="504056"/>
          </a:xfrm>
          <a:prstGeom prst="rect">
            <a:avLst/>
          </a:prstGeom>
        </p:spPr>
      </p:pic>
      <p:pic>
        <p:nvPicPr>
          <p:cNvPr id="8" name="Picture 7">
            <a:extLst>
              <a:ext uri="{FF2B5EF4-FFF2-40B4-BE49-F238E27FC236}">
                <a16:creationId xmlns:a16="http://schemas.microsoft.com/office/drawing/2014/main" id="{69AFD629-E07A-644E-9712-031D0A360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530727"/>
            <a:ext cx="2304256" cy="1290578"/>
          </a:xfrm>
          <a:prstGeom prst="rect">
            <a:avLst/>
          </a:prstGeom>
          <a:ln w="19050">
            <a:solidFill>
              <a:srgbClr val="3C3C3B"/>
            </a:solidFill>
          </a:ln>
        </p:spPr>
      </p:pic>
      <p:pic>
        <p:nvPicPr>
          <p:cNvPr id="11" name="Picture 10">
            <a:extLst>
              <a:ext uri="{FF2B5EF4-FFF2-40B4-BE49-F238E27FC236}">
                <a16:creationId xmlns:a16="http://schemas.microsoft.com/office/drawing/2014/main" id="{0E6EEA23-4DCE-E542-9855-8F563289A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5566"/>
            <a:ext cx="535124" cy="548070"/>
          </a:xfrm>
          <a:prstGeom prst="rect">
            <a:avLst/>
          </a:prstGeom>
        </p:spPr>
      </p:pic>
      <p:sp>
        <p:nvSpPr>
          <p:cNvPr id="4" name="Slide Number Placeholder 3">
            <a:extLst>
              <a:ext uri="{FF2B5EF4-FFF2-40B4-BE49-F238E27FC236}">
                <a16:creationId xmlns:a16="http://schemas.microsoft.com/office/drawing/2014/main" id="{78E94C44-6C29-EE41-B350-3474F7BFCD7C}"/>
              </a:ext>
            </a:extLst>
          </p:cNvPr>
          <p:cNvSpPr>
            <a:spLocks noGrp="1"/>
          </p:cNvSpPr>
          <p:nvPr>
            <p:ph type="sldNum" sz="quarter" idx="4"/>
          </p:nvPr>
        </p:nvSpPr>
        <p:spPr/>
        <p:txBody>
          <a:bodyPr/>
          <a:lstStyle/>
          <a:p>
            <a:fld id="{C62A71CF-8B64-0042-BB98-8EEFD735EE92}" type="slidenum">
              <a:rPr lang="en-US" smtClean="0"/>
              <a:t>7</a:t>
            </a:fld>
            <a:endParaRPr lang="en-US"/>
          </a:p>
        </p:txBody>
      </p:sp>
      <p:pic>
        <p:nvPicPr>
          <p:cNvPr id="10" name="Picture 9">
            <a:extLst>
              <a:ext uri="{FF2B5EF4-FFF2-40B4-BE49-F238E27FC236}">
                <a16:creationId xmlns:a16="http://schemas.microsoft.com/office/drawing/2014/main" id="{ACD32440-944D-3347-A2EA-602B59D56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0990" y="3530318"/>
            <a:ext cx="2307314" cy="1290578"/>
          </a:xfrm>
          <a:prstGeom prst="rect">
            <a:avLst/>
          </a:prstGeom>
          <a:ln w="19050">
            <a:solidFill>
              <a:srgbClr val="3C3C3B"/>
            </a:solidFill>
          </a:ln>
        </p:spPr>
      </p:pic>
    </p:spTree>
    <p:extLst>
      <p:ext uri="{BB962C8B-B14F-4D97-AF65-F5344CB8AC3E}">
        <p14:creationId xmlns:p14="http://schemas.microsoft.com/office/powerpoint/2010/main" val="80156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a:t>
            </a:r>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Mobile Wallet (Click on the Demo Video)</a:t>
            </a:r>
            <a:endParaRPr lang="fr-FR" sz="2200" dirty="0">
              <a:solidFill>
                <a:schemeClr val="bg1"/>
              </a:solidFill>
              <a:latin typeface="Frutiger55Roman" panose="020B0500000000000000" pitchFamily="34" charset="0"/>
            </a:endParaRPr>
          </a:p>
        </p:txBody>
      </p:sp>
      <p:sp>
        <p:nvSpPr>
          <p:cNvPr id="3" name="Slide Number Placeholder 2">
            <a:extLst>
              <a:ext uri="{FF2B5EF4-FFF2-40B4-BE49-F238E27FC236}">
                <a16:creationId xmlns:a16="http://schemas.microsoft.com/office/drawing/2014/main" id="{C28CD85B-CC6C-7043-99ED-F4215CD4E435}"/>
              </a:ext>
            </a:extLst>
          </p:cNvPr>
          <p:cNvSpPr>
            <a:spLocks noGrp="1"/>
          </p:cNvSpPr>
          <p:nvPr>
            <p:ph type="sldNum" sz="quarter" idx="4"/>
          </p:nvPr>
        </p:nvSpPr>
        <p:spPr/>
        <p:txBody>
          <a:bodyPr/>
          <a:lstStyle/>
          <a:p>
            <a:fld id="{C62A71CF-8B64-0042-BB98-8EEFD735EE92}" type="slidenum">
              <a:rPr lang="en-US" smtClean="0"/>
              <a:t>8</a:t>
            </a:fld>
            <a:endParaRPr lang="en-US"/>
          </a:p>
        </p:txBody>
      </p:sp>
      <p:sp>
        <p:nvSpPr>
          <p:cNvPr id="13" name="TextBox 12">
            <a:extLst>
              <a:ext uri="{FF2B5EF4-FFF2-40B4-BE49-F238E27FC236}">
                <a16:creationId xmlns:a16="http://schemas.microsoft.com/office/drawing/2014/main" id="{EA9FB52D-14E4-CE40-B65A-7246814E3F5F}"/>
              </a:ext>
            </a:extLst>
          </p:cNvPr>
          <p:cNvSpPr txBox="1"/>
          <p:nvPr/>
        </p:nvSpPr>
        <p:spPr>
          <a:xfrm>
            <a:off x="611560" y="1734691"/>
            <a:ext cx="4104456" cy="3154710"/>
          </a:xfrm>
          <a:prstGeom prst="rect">
            <a:avLst/>
          </a:prstGeom>
          <a:noFill/>
        </p:spPr>
        <p:txBody>
          <a:bodyPr wrap="square" rtlCol="0">
            <a:spAutoFit/>
          </a:bodyPr>
          <a:lstStyle/>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Physical (QR) and Online Payments</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Live Price and Statistics</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Optional 3FA</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Possibility to Add ERC20 Tokens</a:t>
            </a:r>
          </a:p>
          <a:p>
            <a:pPr algn="just"/>
            <a:endParaRPr lang="en-US" sz="14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400" b="1" dirty="0">
                <a:solidFill>
                  <a:srgbClr val="3C3C3B"/>
                </a:solidFill>
                <a:latin typeface="Arial" panose="020B0604020202020204" pitchFamily="34" charset="0"/>
                <a:cs typeface="Arial" panose="020B0604020202020204" pitchFamily="34" charset="0"/>
              </a:rPr>
              <a:t>Multi-Signature Framework on Demand</a:t>
            </a:r>
            <a:endParaRPr lang="en-US" sz="1400" dirty="0">
              <a:solidFill>
                <a:srgbClr val="3C3C3B"/>
              </a:solidFill>
              <a:latin typeface="Arial" panose="020B0604020202020204" pitchFamily="34" charset="0"/>
              <a:cs typeface="Arial" panose="020B0604020202020204" pitchFamily="34" charset="0"/>
            </a:endParaRPr>
          </a:p>
          <a:p>
            <a:pPr algn="just"/>
            <a:endParaRPr lang="en-US" sz="14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400" b="1" dirty="0">
                <a:solidFill>
                  <a:srgbClr val="3C3C3B"/>
                </a:solidFill>
                <a:latin typeface="Arial" panose="020B0604020202020204" pitchFamily="34" charset="0"/>
                <a:cs typeface="Arial" panose="020B0604020202020204" pitchFamily="34" charset="0"/>
              </a:rPr>
              <a:t>Scalable Infrastructure</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algn="just"/>
            <a:endParaRPr lang="en-US" sz="1300" b="1" dirty="0">
              <a:solidFill>
                <a:srgbClr val="3C3C3B"/>
              </a:solidFill>
              <a:latin typeface="Arial" panose="020B0604020202020204" pitchFamily="34" charset="0"/>
              <a:cs typeface="Arial" panose="020B0604020202020204" pitchFamily="34" charset="0"/>
            </a:endParaRPr>
          </a:p>
          <a:p>
            <a:pPr algn="just"/>
            <a:endParaRPr lang="en-US" sz="1300" b="1" dirty="0">
              <a:solidFill>
                <a:srgbClr val="3C3C3B"/>
              </a:solidFill>
              <a:latin typeface="Arial" panose="020B0604020202020204" pitchFamily="34" charset="0"/>
              <a:cs typeface="Arial" panose="020B0604020202020204" pitchFamily="34" charset="0"/>
            </a:endParaRPr>
          </a:p>
        </p:txBody>
      </p:sp>
      <p:pic>
        <p:nvPicPr>
          <p:cNvPr id="4" name="ETHTransactionwithUnikeysWalletandUKeyCard1.mp4">
            <a:hlinkClick r:id="" action="ppaction://media"/>
            <a:extLst>
              <a:ext uri="{FF2B5EF4-FFF2-40B4-BE49-F238E27FC236}">
                <a16:creationId xmlns:a16="http://schemas.microsoft.com/office/drawing/2014/main" id="{F0FD665E-7E7B-A14D-9358-94A8A0F42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6056" y="1203598"/>
            <a:ext cx="2016224" cy="3455435"/>
          </a:xfrm>
          <a:prstGeom prst="rect">
            <a:avLst/>
          </a:prstGeom>
        </p:spPr>
      </p:pic>
    </p:spTree>
    <p:extLst>
      <p:ext uri="{BB962C8B-B14F-4D97-AF65-F5344CB8AC3E}">
        <p14:creationId xmlns:p14="http://schemas.microsoft.com/office/powerpoint/2010/main" val="4930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a:t>
            </a:r>
            <a:r>
              <a:rPr lang="en-US" sz="2200" dirty="0" err="1">
                <a:solidFill>
                  <a:schemeClr val="bg1"/>
                </a:solidFill>
                <a:latin typeface="Frutiger55Roman" panose="020B0500000000000000" pitchFamily="34" charset="0"/>
              </a:rPr>
              <a:t>Consensys</a:t>
            </a:r>
            <a:r>
              <a:rPr lang="en-US" sz="2200" dirty="0">
                <a:solidFill>
                  <a:schemeClr val="bg1"/>
                </a:solidFill>
                <a:latin typeface="Frutiger55Roman" panose="020B0500000000000000" pitchFamily="34" charset="0"/>
              </a:rPr>
              <a:t> Grant, a real support! </a:t>
            </a:r>
            <a:endParaRPr lang="fr-FR" sz="2200" dirty="0">
              <a:solidFill>
                <a:schemeClr val="bg1"/>
              </a:solidFill>
              <a:latin typeface="Frutiger55Roman" panose="020B0500000000000000" pitchFamily="34" charset="0"/>
            </a:endParaRPr>
          </a:p>
        </p:txBody>
      </p:sp>
      <p:sp>
        <p:nvSpPr>
          <p:cNvPr id="20" name="TextBox 19"/>
          <p:cNvSpPr txBox="1"/>
          <p:nvPr/>
        </p:nvSpPr>
        <p:spPr>
          <a:xfrm>
            <a:off x="611560" y="1059582"/>
            <a:ext cx="7776864" cy="4039567"/>
          </a:xfrm>
          <a:prstGeom prst="rect">
            <a:avLst/>
          </a:prstGeom>
          <a:noFill/>
        </p:spPr>
        <p:txBody>
          <a:bodyPr wrap="square" rtlCol="0">
            <a:spAutoFit/>
          </a:bodyPr>
          <a:lstStyle/>
          <a:p>
            <a:pPr algn="just"/>
            <a:r>
              <a:rPr lang="en-US" sz="1200" b="1" i="1" dirty="0">
                <a:solidFill>
                  <a:schemeClr val="bg2">
                    <a:lumMod val="50000"/>
                  </a:schemeClr>
                </a:solidFill>
                <a:latin typeface="Arial" panose="020B0604020202020204" pitchFamily="34" charset="0"/>
                <a:cs typeface="Arial" panose="020B0604020202020204" pitchFamily="34" charset="0"/>
              </a:rPr>
              <a:t>1) Completion of the backend infrastructure</a:t>
            </a:r>
          </a:p>
          <a:p>
            <a:pPr algn="just"/>
            <a:r>
              <a:rPr lang="en-US" sz="1150" dirty="0">
                <a:latin typeface="Arial" panose="020B0604020202020204" pitchFamily="34" charset="0"/>
                <a:cs typeface="Arial" panose="020B0604020202020204" pitchFamily="34" charset="0"/>
              </a:rPr>
              <a:t>Thanks to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managed to hire one backend developer who participated to develop an infrastructure enabling to interact with the different cryptocurrencies selected initially.</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bg2">
                    <a:lumMod val="50000"/>
                  </a:schemeClr>
                </a:solidFill>
                <a:latin typeface="Arial" panose="020B0604020202020204" pitchFamily="34" charset="0"/>
                <a:cs typeface="Arial" panose="020B0604020202020204" pitchFamily="34" charset="0"/>
              </a:rPr>
              <a:t>2) Proof of concept solutions</a:t>
            </a:r>
            <a:endParaRPr lang="en-US" sz="1150" i="1" dirty="0">
              <a:solidFill>
                <a:srgbClr val="3C3C3B"/>
              </a:solidFill>
              <a:latin typeface="Arial" panose="020B0604020202020204" pitchFamily="34" charset="0"/>
              <a:cs typeface="Arial" panose="020B0604020202020204" pitchFamily="34" charset="0"/>
            </a:endParaRPr>
          </a:p>
          <a:p>
            <a:pPr algn="just"/>
            <a:r>
              <a:rPr lang="en-US" sz="1150" dirty="0">
                <a:latin typeface="Arial" panose="020B0604020202020204" pitchFamily="34" charset="0"/>
                <a:cs typeface="Arial" panose="020B0604020202020204" pitchFamily="34" charset="0"/>
              </a:rPr>
              <a:t>Apart from the two proof of concept we developed with ETH and on payment channels,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has rather decided to make progresses on the multi crypto application.  </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bg2">
                    <a:lumMod val="50000"/>
                  </a:schemeClr>
                </a:solidFill>
                <a:latin typeface="Arial" panose="020B0604020202020204" pitchFamily="34" charset="0"/>
                <a:cs typeface="Arial" panose="020B0604020202020204" pitchFamily="34" charset="0"/>
              </a:rPr>
              <a:t>3) </a:t>
            </a:r>
            <a:r>
              <a:rPr lang="en-US" sz="1200" b="1" i="1" dirty="0" err="1">
                <a:solidFill>
                  <a:schemeClr val="bg2">
                    <a:lumMod val="50000"/>
                  </a:schemeClr>
                </a:solidFill>
                <a:latin typeface="Arial" panose="020B0604020202020204" pitchFamily="34" charset="0"/>
                <a:cs typeface="Arial" panose="020B0604020202020204" pitchFamily="34" charset="0"/>
              </a:rPr>
              <a:t>Unikeys</a:t>
            </a:r>
            <a:r>
              <a:rPr lang="en-US" sz="1200" b="1" i="1" dirty="0">
                <a:solidFill>
                  <a:schemeClr val="bg2">
                    <a:lumMod val="50000"/>
                  </a:schemeClr>
                </a:solidFill>
                <a:latin typeface="Arial" panose="020B0604020202020204" pitchFamily="34" charset="0"/>
                <a:cs typeface="Arial" panose="020B0604020202020204" pitchFamily="34" charset="0"/>
              </a:rPr>
              <a:t> and partnerships</a:t>
            </a:r>
          </a:p>
          <a:p>
            <a:pPr algn="just"/>
            <a:r>
              <a:rPr lang="en-US" sz="1150" dirty="0">
                <a:latin typeface="Arial" panose="020B0604020202020204" pitchFamily="34" charset="0"/>
                <a:cs typeface="Arial" panose="020B0604020202020204" pitchFamily="34" charset="0"/>
              </a:rPr>
              <a:t>Several significant partnerships are under discussion but have been delayed due to the coronavirus.</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1) Set relationships with NGOs</a:t>
            </a:r>
          </a:p>
          <a:p>
            <a:pPr algn="just"/>
            <a:r>
              <a:rPr lang="en-US" sz="1150" dirty="0">
                <a:latin typeface="Arial" panose="020B0604020202020204" pitchFamily="34" charset="0"/>
                <a:cs typeface="Arial" panose="020B0604020202020204" pitchFamily="34" charset="0"/>
              </a:rPr>
              <a:t>One major NGO is currently discussing with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regarding a POC related to the identity use case. </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2) Support of regulators and governmental institutions</a:t>
            </a:r>
          </a:p>
          <a:p>
            <a:pPr algn="just"/>
            <a:r>
              <a:rPr lang="en-US" sz="1150" dirty="0">
                <a:latin typeface="Arial" panose="020B0604020202020204" pitchFamily="34" charset="0"/>
                <a:cs typeface="Arial" panose="020B0604020202020204" pitchFamily="34" charset="0"/>
              </a:rPr>
              <a:t>The support obtained from Cyberport Hong Kong and Finance Innovation Paris remain essential.</a:t>
            </a:r>
          </a:p>
          <a:p>
            <a:pPr algn="just"/>
            <a:endParaRPr lang="en-US" sz="1200" b="1"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3) Create a stronger relationship with </a:t>
            </a:r>
            <a:r>
              <a:rPr lang="en-US" sz="1200" b="1" i="1" dirty="0" err="1">
                <a:solidFill>
                  <a:schemeClr val="accent2">
                    <a:lumMod val="75000"/>
                  </a:schemeClr>
                </a:solidFill>
                <a:latin typeface="Arial" panose="020B0604020202020204" pitchFamily="34" charset="0"/>
                <a:cs typeface="Arial" panose="020B0604020202020204" pitchFamily="34" charset="0"/>
              </a:rPr>
              <a:t>Consensys</a:t>
            </a:r>
            <a:endParaRPr lang="en-US" sz="1200" b="1" i="1" dirty="0">
              <a:solidFill>
                <a:schemeClr val="bg1">
                  <a:lumMod val="50000"/>
                </a:schemeClr>
              </a:solidFill>
              <a:latin typeface="Arial" panose="020B0604020202020204" pitchFamily="34" charset="0"/>
              <a:cs typeface="Arial" panose="020B0604020202020204" pitchFamily="34" charset="0"/>
            </a:endParaRPr>
          </a:p>
          <a:p>
            <a:pPr algn="just"/>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insisted to create relationships with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Hong Kong, Paris and Singapore. A couple of discussions and introduction took place thanks to the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grant opportunity.</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endParaRPr lang="en-US" sz="1150" i="1" dirty="0">
              <a:solidFill>
                <a:srgbClr val="3C3C3B"/>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8EAF6E5-58B6-044C-8621-50F36E96F2E3}"/>
              </a:ext>
            </a:extLst>
          </p:cNvPr>
          <p:cNvSpPr>
            <a:spLocks noGrp="1"/>
          </p:cNvSpPr>
          <p:nvPr>
            <p:ph type="sldNum" sz="quarter" idx="4"/>
          </p:nvPr>
        </p:nvSpPr>
        <p:spPr/>
        <p:txBody>
          <a:bodyPr/>
          <a:lstStyle/>
          <a:p>
            <a:fld id="{C62A71CF-8B64-0042-BB98-8EEFD735EE92}" type="slidenum">
              <a:rPr lang="en-US" smtClean="0"/>
              <a:t>9</a:t>
            </a:fld>
            <a:endParaRPr lang="en-US"/>
          </a:p>
        </p:txBody>
      </p:sp>
    </p:spTree>
    <p:extLst>
      <p:ext uri="{BB962C8B-B14F-4D97-AF65-F5344CB8AC3E}">
        <p14:creationId xmlns:p14="http://schemas.microsoft.com/office/powerpoint/2010/main" val="2822182715"/>
      </p:ext>
    </p:extLst>
  </p:cSld>
  <p:clrMapOvr>
    <a:masterClrMapping/>
  </p:clrMapOvr>
</p:sld>
</file>

<file path=ppt/theme/theme1.xml><?xml version="1.0" encoding="utf-8"?>
<a:theme xmlns:a="http://schemas.openxmlformats.org/drawingml/2006/main" name="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54266</TotalTime>
  <Words>964</Words>
  <Application>Microsoft Macintosh PowerPoint</Application>
  <PresentationFormat>On-screen Show (16:9)</PresentationFormat>
  <Paragraphs>167</Paragraphs>
  <Slides>11</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Barlow</vt:lpstr>
      <vt:lpstr>Calibri</vt:lpstr>
      <vt:lpstr>Calibri Light</vt:lpstr>
      <vt:lpstr>Frutiger45-Light</vt:lpstr>
      <vt:lpstr>Frutiger55Roman</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Romain</dc:creator>
  <cp:lastModifiedBy>Microsoft Office User</cp:lastModifiedBy>
  <cp:revision>1134</cp:revision>
  <cp:lastPrinted>2020-01-27T04:39:02Z</cp:lastPrinted>
  <dcterms:created xsi:type="dcterms:W3CDTF">2018-03-19T03:26:55Z</dcterms:created>
  <dcterms:modified xsi:type="dcterms:W3CDTF">2020-04-06T14:47:46Z</dcterms:modified>
</cp:coreProperties>
</file>